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
  </p:notesMasterIdLst>
  <p:sldIdLst>
    <p:sldId id="256" r:id="rId2"/>
  </p:sldIdLst>
  <p:sldSz cx="43891200" cy="329184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0368">
          <p15:clr>
            <a:srgbClr val="747775"/>
          </p15:clr>
        </p15:guide>
        <p15:guide id="2" pos="13824">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1C45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8"/>
  </p:normalViewPr>
  <p:slideViewPr>
    <p:cSldViewPr snapToGrid="0">
      <p:cViewPr>
        <p:scale>
          <a:sx n="50" d="100"/>
          <a:sy n="50" d="100"/>
        </p:scale>
        <p:origin x="-2424" y="216"/>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8.png>
</file>

<file path=ppt/media/image19.png>
</file>

<file path=ppt/media/image20.png>
</file>

<file path=ppt/media/image23.png>
</file>

<file path=ppt/media/image25.png>
</file>

<file path=ppt/media/image26.png>
</file>

<file path=ppt/media/image28.png>
</file>

<file path=ppt/media/image3.png>
</file>

<file path=ppt/media/image31.png>
</file>

<file path=ppt/media/image34.png>
</file>

<file path=ppt/media/image3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63"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496200" y="4765280"/>
            <a:ext cx="40898700" cy="13136700"/>
          </a:xfrm>
          <a:prstGeom prst="rect">
            <a:avLst/>
          </a:prstGeom>
        </p:spPr>
        <p:txBody>
          <a:bodyPr spcFirstLastPara="1" wrap="square" lIns="479475" tIns="479475" rIns="479475" bIns="479475" anchor="b" anchorCtr="0">
            <a:normAutofit/>
          </a:bodyPr>
          <a:lstStyle>
            <a:lvl1pPr lvl="0" algn="ctr">
              <a:spcBef>
                <a:spcPts val="0"/>
              </a:spcBef>
              <a:spcAft>
                <a:spcPts val="0"/>
              </a:spcAft>
              <a:buSzPts val="27300"/>
              <a:buNone/>
              <a:defRPr sz="27300"/>
            </a:lvl1pPr>
            <a:lvl2pPr lvl="1" algn="ctr">
              <a:spcBef>
                <a:spcPts val="0"/>
              </a:spcBef>
              <a:spcAft>
                <a:spcPts val="0"/>
              </a:spcAft>
              <a:buSzPts val="27300"/>
              <a:buNone/>
              <a:defRPr sz="27300"/>
            </a:lvl2pPr>
            <a:lvl3pPr lvl="2" algn="ctr">
              <a:spcBef>
                <a:spcPts val="0"/>
              </a:spcBef>
              <a:spcAft>
                <a:spcPts val="0"/>
              </a:spcAft>
              <a:buSzPts val="27300"/>
              <a:buNone/>
              <a:defRPr sz="27300"/>
            </a:lvl3pPr>
            <a:lvl4pPr lvl="3" algn="ctr">
              <a:spcBef>
                <a:spcPts val="0"/>
              </a:spcBef>
              <a:spcAft>
                <a:spcPts val="0"/>
              </a:spcAft>
              <a:buSzPts val="27300"/>
              <a:buNone/>
              <a:defRPr sz="27300"/>
            </a:lvl4pPr>
            <a:lvl5pPr lvl="4" algn="ctr">
              <a:spcBef>
                <a:spcPts val="0"/>
              </a:spcBef>
              <a:spcAft>
                <a:spcPts val="0"/>
              </a:spcAft>
              <a:buSzPts val="27300"/>
              <a:buNone/>
              <a:defRPr sz="27300"/>
            </a:lvl5pPr>
            <a:lvl6pPr lvl="5" algn="ctr">
              <a:spcBef>
                <a:spcPts val="0"/>
              </a:spcBef>
              <a:spcAft>
                <a:spcPts val="0"/>
              </a:spcAft>
              <a:buSzPts val="27300"/>
              <a:buNone/>
              <a:defRPr sz="27300"/>
            </a:lvl6pPr>
            <a:lvl7pPr lvl="6" algn="ctr">
              <a:spcBef>
                <a:spcPts val="0"/>
              </a:spcBef>
              <a:spcAft>
                <a:spcPts val="0"/>
              </a:spcAft>
              <a:buSzPts val="27300"/>
              <a:buNone/>
              <a:defRPr sz="27300"/>
            </a:lvl7pPr>
            <a:lvl8pPr lvl="7" algn="ctr">
              <a:spcBef>
                <a:spcPts val="0"/>
              </a:spcBef>
              <a:spcAft>
                <a:spcPts val="0"/>
              </a:spcAft>
              <a:buSzPts val="27300"/>
              <a:buNone/>
              <a:defRPr sz="27300"/>
            </a:lvl8pPr>
            <a:lvl9pPr lvl="8" algn="ctr">
              <a:spcBef>
                <a:spcPts val="0"/>
              </a:spcBef>
              <a:spcAft>
                <a:spcPts val="0"/>
              </a:spcAft>
              <a:buSzPts val="27300"/>
              <a:buNone/>
              <a:defRPr sz="27300"/>
            </a:lvl9pPr>
          </a:lstStyle>
          <a:p>
            <a:endParaRPr/>
          </a:p>
        </p:txBody>
      </p:sp>
      <p:sp>
        <p:nvSpPr>
          <p:cNvPr id="11" name="Google Shape;11;p2"/>
          <p:cNvSpPr txBox="1">
            <a:spLocks noGrp="1"/>
          </p:cNvSpPr>
          <p:nvPr>
            <p:ph type="subTitle" idx="1"/>
          </p:nvPr>
        </p:nvSpPr>
        <p:spPr>
          <a:xfrm>
            <a:off x="1496160" y="18138400"/>
            <a:ext cx="40898700" cy="5072700"/>
          </a:xfrm>
          <a:prstGeom prst="rect">
            <a:avLst/>
          </a:prstGeom>
        </p:spPr>
        <p:txBody>
          <a:bodyPr spcFirstLastPara="1" wrap="square" lIns="479475" tIns="479475" rIns="479475" bIns="479475" anchor="t" anchorCtr="0">
            <a:normAutofit/>
          </a:bodyPr>
          <a:lstStyle>
            <a:lvl1pPr lvl="0" algn="ctr">
              <a:lnSpc>
                <a:spcPct val="100000"/>
              </a:lnSpc>
              <a:spcBef>
                <a:spcPts val="0"/>
              </a:spcBef>
              <a:spcAft>
                <a:spcPts val="0"/>
              </a:spcAft>
              <a:buSzPts val="14700"/>
              <a:buNone/>
              <a:defRPr sz="14700"/>
            </a:lvl1pPr>
            <a:lvl2pPr lvl="1" algn="ctr">
              <a:lnSpc>
                <a:spcPct val="100000"/>
              </a:lnSpc>
              <a:spcBef>
                <a:spcPts val="0"/>
              </a:spcBef>
              <a:spcAft>
                <a:spcPts val="0"/>
              </a:spcAft>
              <a:buSzPts val="14700"/>
              <a:buNone/>
              <a:defRPr sz="14700"/>
            </a:lvl2pPr>
            <a:lvl3pPr lvl="2" algn="ctr">
              <a:lnSpc>
                <a:spcPct val="100000"/>
              </a:lnSpc>
              <a:spcBef>
                <a:spcPts val="0"/>
              </a:spcBef>
              <a:spcAft>
                <a:spcPts val="0"/>
              </a:spcAft>
              <a:buSzPts val="14700"/>
              <a:buNone/>
              <a:defRPr sz="14700"/>
            </a:lvl3pPr>
            <a:lvl4pPr lvl="3" algn="ctr">
              <a:lnSpc>
                <a:spcPct val="100000"/>
              </a:lnSpc>
              <a:spcBef>
                <a:spcPts val="0"/>
              </a:spcBef>
              <a:spcAft>
                <a:spcPts val="0"/>
              </a:spcAft>
              <a:buSzPts val="14700"/>
              <a:buNone/>
              <a:defRPr sz="14700"/>
            </a:lvl4pPr>
            <a:lvl5pPr lvl="4" algn="ctr">
              <a:lnSpc>
                <a:spcPct val="100000"/>
              </a:lnSpc>
              <a:spcBef>
                <a:spcPts val="0"/>
              </a:spcBef>
              <a:spcAft>
                <a:spcPts val="0"/>
              </a:spcAft>
              <a:buSzPts val="14700"/>
              <a:buNone/>
              <a:defRPr sz="14700"/>
            </a:lvl5pPr>
            <a:lvl6pPr lvl="5" algn="ctr">
              <a:lnSpc>
                <a:spcPct val="100000"/>
              </a:lnSpc>
              <a:spcBef>
                <a:spcPts val="0"/>
              </a:spcBef>
              <a:spcAft>
                <a:spcPts val="0"/>
              </a:spcAft>
              <a:buSzPts val="14700"/>
              <a:buNone/>
              <a:defRPr sz="14700"/>
            </a:lvl6pPr>
            <a:lvl7pPr lvl="6" algn="ctr">
              <a:lnSpc>
                <a:spcPct val="100000"/>
              </a:lnSpc>
              <a:spcBef>
                <a:spcPts val="0"/>
              </a:spcBef>
              <a:spcAft>
                <a:spcPts val="0"/>
              </a:spcAft>
              <a:buSzPts val="14700"/>
              <a:buNone/>
              <a:defRPr sz="14700"/>
            </a:lvl7pPr>
            <a:lvl8pPr lvl="7" algn="ctr">
              <a:lnSpc>
                <a:spcPct val="100000"/>
              </a:lnSpc>
              <a:spcBef>
                <a:spcPts val="0"/>
              </a:spcBef>
              <a:spcAft>
                <a:spcPts val="0"/>
              </a:spcAft>
              <a:buSzPts val="14700"/>
              <a:buNone/>
              <a:defRPr sz="14700"/>
            </a:lvl8pPr>
            <a:lvl9pPr lvl="8" algn="ctr">
              <a:lnSpc>
                <a:spcPct val="100000"/>
              </a:lnSpc>
              <a:spcBef>
                <a:spcPts val="0"/>
              </a:spcBef>
              <a:spcAft>
                <a:spcPts val="0"/>
              </a:spcAft>
              <a:buSzPts val="14700"/>
              <a:buNone/>
              <a:defRPr sz="14700"/>
            </a:lvl9pPr>
          </a:lstStyle>
          <a:p>
            <a:endParaRPr/>
          </a:p>
        </p:txBody>
      </p:sp>
      <p:sp>
        <p:nvSpPr>
          <p:cNvPr id="12" name="Google Shape;12;p2"/>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1496160" y="7079200"/>
            <a:ext cx="40898700" cy="12566400"/>
          </a:xfrm>
          <a:prstGeom prst="rect">
            <a:avLst/>
          </a:prstGeom>
        </p:spPr>
        <p:txBody>
          <a:bodyPr spcFirstLastPara="1" wrap="square" lIns="479475" tIns="479475" rIns="479475" bIns="479475" anchor="b" anchorCtr="0">
            <a:normAutofit/>
          </a:bodyPr>
          <a:lstStyle>
            <a:lvl1pPr lvl="0" algn="ctr">
              <a:spcBef>
                <a:spcPts val="0"/>
              </a:spcBef>
              <a:spcAft>
                <a:spcPts val="0"/>
              </a:spcAft>
              <a:buSzPts val="62900"/>
              <a:buNone/>
              <a:defRPr sz="62900"/>
            </a:lvl1pPr>
            <a:lvl2pPr lvl="1" algn="ctr">
              <a:spcBef>
                <a:spcPts val="0"/>
              </a:spcBef>
              <a:spcAft>
                <a:spcPts val="0"/>
              </a:spcAft>
              <a:buSzPts val="62900"/>
              <a:buNone/>
              <a:defRPr sz="62900"/>
            </a:lvl2pPr>
            <a:lvl3pPr lvl="2" algn="ctr">
              <a:spcBef>
                <a:spcPts val="0"/>
              </a:spcBef>
              <a:spcAft>
                <a:spcPts val="0"/>
              </a:spcAft>
              <a:buSzPts val="62900"/>
              <a:buNone/>
              <a:defRPr sz="62900"/>
            </a:lvl3pPr>
            <a:lvl4pPr lvl="3" algn="ctr">
              <a:spcBef>
                <a:spcPts val="0"/>
              </a:spcBef>
              <a:spcAft>
                <a:spcPts val="0"/>
              </a:spcAft>
              <a:buSzPts val="62900"/>
              <a:buNone/>
              <a:defRPr sz="62900"/>
            </a:lvl4pPr>
            <a:lvl5pPr lvl="4" algn="ctr">
              <a:spcBef>
                <a:spcPts val="0"/>
              </a:spcBef>
              <a:spcAft>
                <a:spcPts val="0"/>
              </a:spcAft>
              <a:buSzPts val="62900"/>
              <a:buNone/>
              <a:defRPr sz="62900"/>
            </a:lvl5pPr>
            <a:lvl6pPr lvl="5" algn="ctr">
              <a:spcBef>
                <a:spcPts val="0"/>
              </a:spcBef>
              <a:spcAft>
                <a:spcPts val="0"/>
              </a:spcAft>
              <a:buSzPts val="62900"/>
              <a:buNone/>
              <a:defRPr sz="62900"/>
            </a:lvl6pPr>
            <a:lvl7pPr lvl="6" algn="ctr">
              <a:spcBef>
                <a:spcPts val="0"/>
              </a:spcBef>
              <a:spcAft>
                <a:spcPts val="0"/>
              </a:spcAft>
              <a:buSzPts val="62900"/>
              <a:buNone/>
              <a:defRPr sz="62900"/>
            </a:lvl7pPr>
            <a:lvl8pPr lvl="7" algn="ctr">
              <a:spcBef>
                <a:spcPts val="0"/>
              </a:spcBef>
              <a:spcAft>
                <a:spcPts val="0"/>
              </a:spcAft>
              <a:buSzPts val="62900"/>
              <a:buNone/>
              <a:defRPr sz="62900"/>
            </a:lvl8pPr>
            <a:lvl9pPr lvl="8" algn="ctr">
              <a:spcBef>
                <a:spcPts val="0"/>
              </a:spcBef>
              <a:spcAft>
                <a:spcPts val="0"/>
              </a:spcAft>
              <a:buSzPts val="62900"/>
              <a:buNone/>
              <a:defRPr sz="62900"/>
            </a:lvl9pPr>
          </a:lstStyle>
          <a:p>
            <a:r>
              <a:t>xx%</a:t>
            </a:r>
          </a:p>
        </p:txBody>
      </p:sp>
      <p:sp>
        <p:nvSpPr>
          <p:cNvPr id="46" name="Google Shape;46;p11"/>
          <p:cNvSpPr txBox="1">
            <a:spLocks noGrp="1"/>
          </p:cNvSpPr>
          <p:nvPr>
            <p:ph type="body" idx="1"/>
          </p:nvPr>
        </p:nvSpPr>
        <p:spPr>
          <a:xfrm>
            <a:off x="1496160" y="20174240"/>
            <a:ext cx="40898700" cy="8325300"/>
          </a:xfrm>
          <a:prstGeom prst="rect">
            <a:avLst/>
          </a:prstGeom>
        </p:spPr>
        <p:txBody>
          <a:bodyPr spcFirstLastPara="1" wrap="square" lIns="479475" tIns="479475" rIns="479475" bIns="479475" anchor="t" anchorCtr="0">
            <a:normAutofit/>
          </a:bodyPr>
          <a:lstStyle>
            <a:lvl1pPr marL="457200" lvl="0" indent="-825500" algn="ctr">
              <a:spcBef>
                <a:spcPts val="0"/>
              </a:spcBef>
              <a:spcAft>
                <a:spcPts val="0"/>
              </a:spcAft>
              <a:buSzPts val="9400"/>
              <a:buChar char="●"/>
              <a:defRPr/>
            </a:lvl1pPr>
            <a:lvl2pPr marL="914400" lvl="1" indent="-692150" algn="ctr">
              <a:spcBef>
                <a:spcPts val="0"/>
              </a:spcBef>
              <a:spcAft>
                <a:spcPts val="0"/>
              </a:spcAft>
              <a:buSzPts val="7300"/>
              <a:buChar char="○"/>
              <a:defRPr/>
            </a:lvl2pPr>
            <a:lvl3pPr marL="1371600" lvl="2" indent="-692150" algn="ctr">
              <a:spcBef>
                <a:spcPts val="0"/>
              </a:spcBef>
              <a:spcAft>
                <a:spcPts val="0"/>
              </a:spcAft>
              <a:buSzPts val="7300"/>
              <a:buChar char="■"/>
              <a:defRPr/>
            </a:lvl3pPr>
            <a:lvl4pPr marL="1828800" lvl="3" indent="-692150" algn="ctr">
              <a:spcBef>
                <a:spcPts val="0"/>
              </a:spcBef>
              <a:spcAft>
                <a:spcPts val="0"/>
              </a:spcAft>
              <a:buSzPts val="7300"/>
              <a:buChar char="●"/>
              <a:defRPr/>
            </a:lvl4pPr>
            <a:lvl5pPr marL="2286000" lvl="4" indent="-692150" algn="ctr">
              <a:spcBef>
                <a:spcPts val="0"/>
              </a:spcBef>
              <a:spcAft>
                <a:spcPts val="0"/>
              </a:spcAft>
              <a:buSzPts val="7300"/>
              <a:buChar char="○"/>
              <a:defRPr/>
            </a:lvl5pPr>
            <a:lvl6pPr marL="2743200" lvl="5" indent="-692150" algn="ctr">
              <a:spcBef>
                <a:spcPts val="0"/>
              </a:spcBef>
              <a:spcAft>
                <a:spcPts val="0"/>
              </a:spcAft>
              <a:buSzPts val="7300"/>
              <a:buChar char="■"/>
              <a:defRPr/>
            </a:lvl6pPr>
            <a:lvl7pPr marL="3200400" lvl="6" indent="-692150" algn="ctr">
              <a:spcBef>
                <a:spcPts val="0"/>
              </a:spcBef>
              <a:spcAft>
                <a:spcPts val="0"/>
              </a:spcAft>
              <a:buSzPts val="7300"/>
              <a:buChar char="●"/>
              <a:defRPr/>
            </a:lvl7pPr>
            <a:lvl8pPr marL="3657600" lvl="7" indent="-692150" algn="ctr">
              <a:spcBef>
                <a:spcPts val="0"/>
              </a:spcBef>
              <a:spcAft>
                <a:spcPts val="0"/>
              </a:spcAft>
              <a:buSzPts val="7300"/>
              <a:buChar char="○"/>
              <a:defRPr/>
            </a:lvl8pPr>
            <a:lvl9pPr marL="4114800" lvl="8" indent="-692150" algn="ctr">
              <a:spcBef>
                <a:spcPts val="0"/>
              </a:spcBef>
              <a:spcAft>
                <a:spcPts val="0"/>
              </a:spcAft>
              <a:buSzPts val="7300"/>
              <a:buChar char="■"/>
              <a:defRPr/>
            </a:lvl9pPr>
          </a:lstStyle>
          <a:p>
            <a:endParaRPr/>
          </a:p>
        </p:txBody>
      </p:sp>
      <p:sp>
        <p:nvSpPr>
          <p:cNvPr id="47" name="Google Shape;47;p11"/>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1496160" y="13765440"/>
            <a:ext cx="40898700" cy="5387700"/>
          </a:xfrm>
          <a:prstGeom prst="rect">
            <a:avLst/>
          </a:prstGeom>
        </p:spPr>
        <p:txBody>
          <a:bodyPr spcFirstLastPara="1" wrap="square" lIns="479475" tIns="479475" rIns="479475" bIns="479475" anchor="ctr" anchorCtr="0">
            <a:normAutofit/>
          </a:bodyPr>
          <a:lstStyle>
            <a:lvl1pPr lvl="0" algn="ctr">
              <a:spcBef>
                <a:spcPts val="0"/>
              </a:spcBef>
              <a:spcAft>
                <a:spcPts val="0"/>
              </a:spcAft>
              <a:buSzPts val="18900"/>
              <a:buNone/>
              <a:defRPr sz="18900"/>
            </a:lvl1pPr>
            <a:lvl2pPr lvl="1" algn="ctr">
              <a:spcBef>
                <a:spcPts val="0"/>
              </a:spcBef>
              <a:spcAft>
                <a:spcPts val="0"/>
              </a:spcAft>
              <a:buSzPts val="18900"/>
              <a:buNone/>
              <a:defRPr sz="18900"/>
            </a:lvl2pPr>
            <a:lvl3pPr lvl="2" algn="ctr">
              <a:spcBef>
                <a:spcPts val="0"/>
              </a:spcBef>
              <a:spcAft>
                <a:spcPts val="0"/>
              </a:spcAft>
              <a:buSzPts val="18900"/>
              <a:buNone/>
              <a:defRPr sz="18900"/>
            </a:lvl3pPr>
            <a:lvl4pPr lvl="3" algn="ctr">
              <a:spcBef>
                <a:spcPts val="0"/>
              </a:spcBef>
              <a:spcAft>
                <a:spcPts val="0"/>
              </a:spcAft>
              <a:buSzPts val="18900"/>
              <a:buNone/>
              <a:defRPr sz="18900"/>
            </a:lvl4pPr>
            <a:lvl5pPr lvl="4" algn="ctr">
              <a:spcBef>
                <a:spcPts val="0"/>
              </a:spcBef>
              <a:spcAft>
                <a:spcPts val="0"/>
              </a:spcAft>
              <a:buSzPts val="18900"/>
              <a:buNone/>
              <a:defRPr sz="18900"/>
            </a:lvl5pPr>
            <a:lvl6pPr lvl="5" algn="ctr">
              <a:spcBef>
                <a:spcPts val="0"/>
              </a:spcBef>
              <a:spcAft>
                <a:spcPts val="0"/>
              </a:spcAft>
              <a:buSzPts val="18900"/>
              <a:buNone/>
              <a:defRPr sz="18900"/>
            </a:lvl6pPr>
            <a:lvl7pPr lvl="6" algn="ctr">
              <a:spcBef>
                <a:spcPts val="0"/>
              </a:spcBef>
              <a:spcAft>
                <a:spcPts val="0"/>
              </a:spcAft>
              <a:buSzPts val="18900"/>
              <a:buNone/>
              <a:defRPr sz="18900"/>
            </a:lvl7pPr>
            <a:lvl8pPr lvl="7" algn="ctr">
              <a:spcBef>
                <a:spcPts val="0"/>
              </a:spcBef>
              <a:spcAft>
                <a:spcPts val="0"/>
              </a:spcAft>
              <a:buSzPts val="18900"/>
              <a:buNone/>
              <a:defRPr sz="18900"/>
            </a:lvl8pPr>
            <a:lvl9pPr lvl="8" algn="ctr">
              <a:spcBef>
                <a:spcPts val="0"/>
              </a:spcBef>
              <a:spcAft>
                <a:spcPts val="0"/>
              </a:spcAft>
              <a:buSzPts val="18900"/>
              <a:buNone/>
              <a:defRPr sz="18900"/>
            </a:lvl9pPr>
          </a:lstStyle>
          <a:p>
            <a:endParaRPr/>
          </a:p>
        </p:txBody>
      </p:sp>
      <p:sp>
        <p:nvSpPr>
          <p:cNvPr id="15" name="Google Shape;15;p3"/>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1496160" y="2848160"/>
            <a:ext cx="40898700" cy="3665400"/>
          </a:xfrm>
          <a:prstGeom prst="rect">
            <a:avLst/>
          </a:prstGeom>
        </p:spPr>
        <p:txBody>
          <a:bodyPr spcFirstLastPara="1" wrap="square" lIns="479475" tIns="479475" rIns="479475" bIns="479475" anchor="t" anchorCtr="0">
            <a:normAutofit/>
          </a:bodyPr>
          <a:lstStyle>
            <a:lvl1pPr lvl="0">
              <a:spcBef>
                <a:spcPts val="0"/>
              </a:spcBef>
              <a:spcAft>
                <a:spcPts val="0"/>
              </a:spcAft>
              <a:buSzPts val="14700"/>
              <a:buNone/>
              <a:defRPr/>
            </a:lvl1pPr>
            <a:lvl2pPr lvl="1">
              <a:spcBef>
                <a:spcPts val="0"/>
              </a:spcBef>
              <a:spcAft>
                <a:spcPts val="0"/>
              </a:spcAft>
              <a:buSzPts val="14700"/>
              <a:buNone/>
              <a:defRPr/>
            </a:lvl2pPr>
            <a:lvl3pPr lvl="2">
              <a:spcBef>
                <a:spcPts val="0"/>
              </a:spcBef>
              <a:spcAft>
                <a:spcPts val="0"/>
              </a:spcAft>
              <a:buSzPts val="14700"/>
              <a:buNone/>
              <a:defRPr/>
            </a:lvl3pPr>
            <a:lvl4pPr lvl="3">
              <a:spcBef>
                <a:spcPts val="0"/>
              </a:spcBef>
              <a:spcAft>
                <a:spcPts val="0"/>
              </a:spcAft>
              <a:buSzPts val="14700"/>
              <a:buNone/>
              <a:defRPr/>
            </a:lvl4pPr>
            <a:lvl5pPr lvl="4">
              <a:spcBef>
                <a:spcPts val="0"/>
              </a:spcBef>
              <a:spcAft>
                <a:spcPts val="0"/>
              </a:spcAft>
              <a:buSzPts val="14700"/>
              <a:buNone/>
              <a:defRPr/>
            </a:lvl5pPr>
            <a:lvl6pPr lvl="5">
              <a:spcBef>
                <a:spcPts val="0"/>
              </a:spcBef>
              <a:spcAft>
                <a:spcPts val="0"/>
              </a:spcAft>
              <a:buSzPts val="14700"/>
              <a:buNone/>
              <a:defRPr/>
            </a:lvl6pPr>
            <a:lvl7pPr lvl="6">
              <a:spcBef>
                <a:spcPts val="0"/>
              </a:spcBef>
              <a:spcAft>
                <a:spcPts val="0"/>
              </a:spcAft>
              <a:buSzPts val="14700"/>
              <a:buNone/>
              <a:defRPr/>
            </a:lvl7pPr>
            <a:lvl8pPr lvl="7">
              <a:spcBef>
                <a:spcPts val="0"/>
              </a:spcBef>
              <a:spcAft>
                <a:spcPts val="0"/>
              </a:spcAft>
              <a:buSzPts val="14700"/>
              <a:buNone/>
              <a:defRPr/>
            </a:lvl8pPr>
            <a:lvl9pPr lvl="8">
              <a:spcBef>
                <a:spcPts val="0"/>
              </a:spcBef>
              <a:spcAft>
                <a:spcPts val="0"/>
              </a:spcAft>
              <a:buSzPts val="14700"/>
              <a:buNone/>
              <a:defRPr/>
            </a:lvl9pPr>
          </a:lstStyle>
          <a:p>
            <a:endParaRPr/>
          </a:p>
        </p:txBody>
      </p:sp>
      <p:sp>
        <p:nvSpPr>
          <p:cNvPr id="18" name="Google Shape;18;p4"/>
          <p:cNvSpPr txBox="1">
            <a:spLocks noGrp="1"/>
          </p:cNvSpPr>
          <p:nvPr>
            <p:ph type="body" idx="1"/>
          </p:nvPr>
        </p:nvSpPr>
        <p:spPr>
          <a:xfrm>
            <a:off x="1496160" y="7375840"/>
            <a:ext cx="40898700" cy="21865200"/>
          </a:xfrm>
          <a:prstGeom prst="rect">
            <a:avLst/>
          </a:prstGeom>
        </p:spPr>
        <p:txBody>
          <a:bodyPr spcFirstLastPara="1" wrap="square" lIns="479475" tIns="479475" rIns="479475" bIns="479475" anchor="t" anchorCtr="0">
            <a:normAutofit/>
          </a:bodyPr>
          <a:lstStyle>
            <a:lvl1pPr marL="457200" lvl="0" indent="-825500">
              <a:spcBef>
                <a:spcPts val="0"/>
              </a:spcBef>
              <a:spcAft>
                <a:spcPts val="0"/>
              </a:spcAft>
              <a:buSzPts val="9400"/>
              <a:buChar char="●"/>
              <a:defRPr/>
            </a:lvl1pPr>
            <a:lvl2pPr marL="914400" lvl="1" indent="-692150">
              <a:spcBef>
                <a:spcPts val="0"/>
              </a:spcBef>
              <a:spcAft>
                <a:spcPts val="0"/>
              </a:spcAft>
              <a:buSzPts val="7300"/>
              <a:buChar char="○"/>
              <a:defRPr/>
            </a:lvl2pPr>
            <a:lvl3pPr marL="1371600" lvl="2" indent="-692150">
              <a:spcBef>
                <a:spcPts val="0"/>
              </a:spcBef>
              <a:spcAft>
                <a:spcPts val="0"/>
              </a:spcAft>
              <a:buSzPts val="7300"/>
              <a:buChar char="■"/>
              <a:defRPr/>
            </a:lvl3pPr>
            <a:lvl4pPr marL="1828800" lvl="3" indent="-692150">
              <a:spcBef>
                <a:spcPts val="0"/>
              </a:spcBef>
              <a:spcAft>
                <a:spcPts val="0"/>
              </a:spcAft>
              <a:buSzPts val="7300"/>
              <a:buChar char="●"/>
              <a:defRPr/>
            </a:lvl4pPr>
            <a:lvl5pPr marL="2286000" lvl="4" indent="-692150">
              <a:spcBef>
                <a:spcPts val="0"/>
              </a:spcBef>
              <a:spcAft>
                <a:spcPts val="0"/>
              </a:spcAft>
              <a:buSzPts val="7300"/>
              <a:buChar char="○"/>
              <a:defRPr/>
            </a:lvl5pPr>
            <a:lvl6pPr marL="2743200" lvl="5" indent="-692150">
              <a:spcBef>
                <a:spcPts val="0"/>
              </a:spcBef>
              <a:spcAft>
                <a:spcPts val="0"/>
              </a:spcAft>
              <a:buSzPts val="7300"/>
              <a:buChar char="■"/>
              <a:defRPr/>
            </a:lvl6pPr>
            <a:lvl7pPr marL="3200400" lvl="6" indent="-692150">
              <a:spcBef>
                <a:spcPts val="0"/>
              </a:spcBef>
              <a:spcAft>
                <a:spcPts val="0"/>
              </a:spcAft>
              <a:buSzPts val="7300"/>
              <a:buChar char="●"/>
              <a:defRPr/>
            </a:lvl7pPr>
            <a:lvl8pPr marL="3657600" lvl="7" indent="-692150">
              <a:spcBef>
                <a:spcPts val="0"/>
              </a:spcBef>
              <a:spcAft>
                <a:spcPts val="0"/>
              </a:spcAft>
              <a:buSzPts val="7300"/>
              <a:buChar char="○"/>
              <a:defRPr/>
            </a:lvl8pPr>
            <a:lvl9pPr marL="4114800" lvl="8" indent="-692150">
              <a:spcBef>
                <a:spcPts val="0"/>
              </a:spcBef>
              <a:spcAft>
                <a:spcPts val="0"/>
              </a:spcAft>
              <a:buSzPts val="7300"/>
              <a:buChar char="■"/>
              <a:defRPr/>
            </a:lvl9pPr>
          </a:lstStyle>
          <a:p>
            <a:endParaRPr/>
          </a:p>
        </p:txBody>
      </p:sp>
      <p:sp>
        <p:nvSpPr>
          <p:cNvPr id="19" name="Google Shape;19;p4"/>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1496160" y="2848160"/>
            <a:ext cx="40898700" cy="3665400"/>
          </a:xfrm>
          <a:prstGeom prst="rect">
            <a:avLst/>
          </a:prstGeom>
        </p:spPr>
        <p:txBody>
          <a:bodyPr spcFirstLastPara="1" wrap="square" lIns="479475" tIns="479475" rIns="479475" bIns="479475" anchor="t" anchorCtr="0">
            <a:normAutofit/>
          </a:bodyPr>
          <a:lstStyle>
            <a:lvl1pPr lvl="0">
              <a:spcBef>
                <a:spcPts val="0"/>
              </a:spcBef>
              <a:spcAft>
                <a:spcPts val="0"/>
              </a:spcAft>
              <a:buSzPts val="14700"/>
              <a:buNone/>
              <a:defRPr/>
            </a:lvl1pPr>
            <a:lvl2pPr lvl="1">
              <a:spcBef>
                <a:spcPts val="0"/>
              </a:spcBef>
              <a:spcAft>
                <a:spcPts val="0"/>
              </a:spcAft>
              <a:buSzPts val="14700"/>
              <a:buNone/>
              <a:defRPr/>
            </a:lvl2pPr>
            <a:lvl3pPr lvl="2">
              <a:spcBef>
                <a:spcPts val="0"/>
              </a:spcBef>
              <a:spcAft>
                <a:spcPts val="0"/>
              </a:spcAft>
              <a:buSzPts val="14700"/>
              <a:buNone/>
              <a:defRPr/>
            </a:lvl3pPr>
            <a:lvl4pPr lvl="3">
              <a:spcBef>
                <a:spcPts val="0"/>
              </a:spcBef>
              <a:spcAft>
                <a:spcPts val="0"/>
              </a:spcAft>
              <a:buSzPts val="14700"/>
              <a:buNone/>
              <a:defRPr/>
            </a:lvl4pPr>
            <a:lvl5pPr lvl="4">
              <a:spcBef>
                <a:spcPts val="0"/>
              </a:spcBef>
              <a:spcAft>
                <a:spcPts val="0"/>
              </a:spcAft>
              <a:buSzPts val="14700"/>
              <a:buNone/>
              <a:defRPr/>
            </a:lvl5pPr>
            <a:lvl6pPr lvl="5">
              <a:spcBef>
                <a:spcPts val="0"/>
              </a:spcBef>
              <a:spcAft>
                <a:spcPts val="0"/>
              </a:spcAft>
              <a:buSzPts val="14700"/>
              <a:buNone/>
              <a:defRPr/>
            </a:lvl6pPr>
            <a:lvl7pPr lvl="6">
              <a:spcBef>
                <a:spcPts val="0"/>
              </a:spcBef>
              <a:spcAft>
                <a:spcPts val="0"/>
              </a:spcAft>
              <a:buSzPts val="14700"/>
              <a:buNone/>
              <a:defRPr/>
            </a:lvl7pPr>
            <a:lvl8pPr lvl="7">
              <a:spcBef>
                <a:spcPts val="0"/>
              </a:spcBef>
              <a:spcAft>
                <a:spcPts val="0"/>
              </a:spcAft>
              <a:buSzPts val="14700"/>
              <a:buNone/>
              <a:defRPr/>
            </a:lvl8pPr>
            <a:lvl9pPr lvl="8">
              <a:spcBef>
                <a:spcPts val="0"/>
              </a:spcBef>
              <a:spcAft>
                <a:spcPts val="0"/>
              </a:spcAft>
              <a:buSzPts val="14700"/>
              <a:buNone/>
              <a:defRPr/>
            </a:lvl9pPr>
          </a:lstStyle>
          <a:p>
            <a:endParaRPr/>
          </a:p>
        </p:txBody>
      </p:sp>
      <p:sp>
        <p:nvSpPr>
          <p:cNvPr id="22" name="Google Shape;22;p5"/>
          <p:cNvSpPr txBox="1">
            <a:spLocks noGrp="1"/>
          </p:cNvSpPr>
          <p:nvPr>
            <p:ph type="body" idx="1"/>
          </p:nvPr>
        </p:nvSpPr>
        <p:spPr>
          <a:xfrm>
            <a:off x="1496160" y="7375840"/>
            <a:ext cx="19199700" cy="21865200"/>
          </a:xfrm>
          <a:prstGeom prst="rect">
            <a:avLst/>
          </a:prstGeom>
        </p:spPr>
        <p:txBody>
          <a:bodyPr spcFirstLastPara="1" wrap="square" lIns="479475" tIns="479475" rIns="479475" bIns="479475" anchor="t" anchorCtr="0">
            <a:normAutofit/>
          </a:bodyPr>
          <a:lstStyle>
            <a:lvl1pPr marL="457200" lvl="0" indent="-692150">
              <a:spcBef>
                <a:spcPts val="0"/>
              </a:spcBef>
              <a:spcAft>
                <a:spcPts val="0"/>
              </a:spcAft>
              <a:buSzPts val="7300"/>
              <a:buChar char="●"/>
              <a:defRPr sz="7300"/>
            </a:lvl1pPr>
            <a:lvl2pPr marL="914400" lvl="1" indent="-628650">
              <a:spcBef>
                <a:spcPts val="0"/>
              </a:spcBef>
              <a:spcAft>
                <a:spcPts val="0"/>
              </a:spcAft>
              <a:buSzPts val="6300"/>
              <a:buChar char="○"/>
              <a:defRPr sz="6300"/>
            </a:lvl2pPr>
            <a:lvl3pPr marL="1371600" lvl="2" indent="-628650">
              <a:spcBef>
                <a:spcPts val="0"/>
              </a:spcBef>
              <a:spcAft>
                <a:spcPts val="0"/>
              </a:spcAft>
              <a:buSzPts val="6300"/>
              <a:buChar char="■"/>
              <a:defRPr sz="6300"/>
            </a:lvl3pPr>
            <a:lvl4pPr marL="1828800" lvl="3" indent="-628650">
              <a:spcBef>
                <a:spcPts val="0"/>
              </a:spcBef>
              <a:spcAft>
                <a:spcPts val="0"/>
              </a:spcAft>
              <a:buSzPts val="6300"/>
              <a:buChar char="●"/>
              <a:defRPr sz="6300"/>
            </a:lvl4pPr>
            <a:lvl5pPr marL="2286000" lvl="4" indent="-628650">
              <a:spcBef>
                <a:spcPts val="0"/>
              </a:spcBef>
              <a:spcAft>
                <a:spcPts val="0"/>
              </a:spcAft>
              <a:buSzPts val="6300"/>
              <a:buChar char="○"/>
              <a:defRPr sz="6300"/>
            </a:lvl5pPr>
            <a:lvl6pPr marL="2743200" lvl="5" indent="-628650">
              <a:spcBef>
                <a:spcPts val="0"/>
              </a:spcBef>
              <a:spcAft>
                <a:spcPts val="0"/>
              </a:spcAft>
              <a:buSzPts val="6300"/>
              <a:buChar char="■"/>
              <a:defRPr sz="6300"/>
            </a:lvl6pPr>
            <a:lvl7pPr marL="3200400" lvl="6" indent="-628650">
              <a:spcBef>
                <a:spcPts val="0"/>
              </a:spcBef>
              <a:spcAft>
                <a:spcPts val="0"/>
              </a:spcAft>
              <a:buSzPts val="6300"/>
              <a:buChar char="●"/>
              <a:defRPr sz="6300"/>
            </a:lvl7pPr>
            <a:lvl8pPr marL="3657600" lvl="7" indent="-628650">
              <a:spcBef>
                <a:spcPts val="0"/>
              </a:spcBef>
              <a:spcAft>
                <a:spcPts val="0"/>
              </a:spcAft>
              <a:buSzPts val="6300"/>
              <a:buChar char="○"/>
              <a:defRPr sz="6300"/>
            </a:lvl8pPr>
            <a:lvl9pPr marL="4114800" lvl="8" indent="-628650">
              <a:spcBef>
                <a:spcPts val="0"/>
              </a:spcBef>
              <a:spcAft>
                <a:spcPts val="0"/>
              </a:spcAft>
              <a:buSzPts val="6300"/>
              <a:buChar char="■"/>
              <a:defRPr sz="6300"/>
            </a:lvl9pPr>
          </a:lstStyle>
          <a:p>
            <a:endParaRPr/>
          </a:p>
        </p:txBody>
      </p:sp>
      <p:sp>
        <p:nvSpPr>
          <p:cNvPr id="23" name="Google Shape;23;p5"/>
          <p:cNvSpPr txBox="1">
            <a:spLocks noGrp="1"/>
          </p:cNvSpPr>
          <p:nvPr>
            <p:ph type="body" idx="2"/>
          </p:nvPr>
        </p:nvSpPr>
        <p:spPr>
          <a:xfrm>
            <a:off x="23195520" y="7375840"/>
            <a:ext cx="19199700" cy="21865200"/>
          </a:xfrm>
          <a:prstGeom prst="rect">
            <a:avLst/>
          </a:prstGeom>
        </p:spPr>
        <p:txBody>
          <a:bodyPr spcFirstLastPara="1" wrap="square" lIns="479475" tIns="479475" rIns="479475" bIns="479475" anchor="t" anchorCtr="0">
            <a:normAutofit/>
          </a:bodyPr>
          <a:lstStyle>
            <a:lvl1pPr marL="457200" lvl="0" indent="-692150">
              <a:spcBef>
                <a:spcPts val="0"/>
              </a:spcBef>
              <a:spcAft>
                <a:spcPts val="0"/>
              </a:spcAft>
              <a:buSzPts val="7300"/>
              <a:buChar char="●"/>
              <a:defRPr sz="7300"/>
            </a:lvl1pPr>
            <a:lvl2pPr marL="914400" lvl="1" indent="-628650">
              <a:spcBef>
                <a:spcPts val="0"/>
              </a:spcBef>
              <a:spcAft>
                <a:spcPts val="0"/>
              </a:spcAft>
              <a:buSzPts val="6300"/>
              <a:buChar char="○"/>
              <a:defRPr sz="6300"/>
            </a:lvl2pPr>
            <a:lvl3pPr marL="1371600" lvl="2" indent="-628650">
              <a:spcBef>
                <a:spcPts val="0"/>
              </a:spcBef>
              <a:spcAft>
                <a:spcPts val="0"/>
              </a:spcAft>
              <a:buSzPts val="6300"/>
              <a:buChar char="■"/>
              <a:defRPr sz="6300"/>
            </a:lvl3pPr>
            <a:lvl4pPr marL="1828800" lvl="3" indent="-628650">
              <a:spcBef>
                <a:spcPts val="0"/>
              </a:spcBef>
              <a:spcAft>
                <a:spcPts val="0"/>
              </a:spcAft>
              <a:buSzPts val="6300"/>
              <a:buChar char="●"/>
              <a:defRPr sz="6300"/>
            </a:lvl4pPr>
            <a:lvl5pPr marL="2286000" lvl="4" indent="-628650">
              <a:spcBef>
                <a:spcPts val="0"/>
              </a:spcBef>
              <a:spcAft>
                <a:spcPts val="0"/>
              </a:spcAft>
              <a:buSzPts val="6300"/>
              <a:buChar char="○"/>
              <a:defRPr sz="6300"/>
            </a:lvl5pPr>
            <a:lvl6pPr marL="2743200" lvl="5" indent="-628650">
              <a:spcBef>
                <a:spcPts val="0"/>
              </a:spcBef>
              <a:spcAft>
                <a:spcPts val="0"/>
              </a:spcAft>
              <a:buSzPts val="6300"/>
              <a:buChar char="■"/>
              <a:defRPr sz="6300"/>
            </a:lvl6pPr>
            <a:lvl7pPr marL="3200400" lvl="6" indent="-628650">
              <a:spcBef>
                <a:spcPts val="0"/>
              </a:spcBef>
              <a:spcAft>
                <a:spcPts val="0"/>
              </a:spcAft>
              <a:buSzPts val="6300"/>
              <a:buChar char="●"/>
              <a:defRPr sz="6300"/>
            </a:lvl7pPr>
            <a:lvl8pPr marL="3657600" lvl="7" indent="-628650">
              <a:spcBef>
                <a:spcPts val="0"/>
              </a:spcBef>
              <a:spcAft>
                <a:spcPts val="0"/>
              </a:spcAft>
              <a:buSzPts val="6300"/>
              <a:buChar char="○"/>
              <a:defRPr sz="6300"/>
            </a:lvl8pPr>
            <a:lvl9pPr marL="4114800" lvl="8" indent="-628650">
              <a:spcBef>
                <a:spcPts val="0"/>
              </a:spcBef>
              <a:spcAft>
                <a:spcPts val="0"/>
              </a:spcAft>
              <a:buSzPts val="6300"/>
              <a:buChar char="■"/>
              <a:defRPr sz="6300"/>
            </a:lvl9pPr>
          </a:lstStyle>
          <a:p>
            <a:endParaRPr/>
          </a:p>
        </p:txBody>
      </p:sp>
      <p:sp>
        <p:nvSpPr>
          <p:cNvPr id="24" name="Google Shape;24;p5"/>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1496160" y="2848160"/>
            <a:ext cx="40898700" cy="3665400"/>
          </a:xfrm>
          <a:prstGeom prst="rect">
            <a:avLst/>
          </a:prstGeom>
        </p:spPr>
        <p:txBody>
          <a:bodyPr spcFirstLastPara="1" wrap="square" lIns="479475" tIns="479475" rIns="479475" bIns="479475" anchor="t" anchorCtr="0">
            <a:normAutofit/>
          </a:bodyPr>
          <a:lstStyle>
            <a:lvl1pPr lvl="0">
              <a:spcBef>
                <a:spcPts val="0"/>
              </a:spcBef>
              <a:spcAft>
                <a:spcPts val="0"/>
              </a:spcAft>
              <a:buSzPts val="14700"/>
              <a:buNone/>
              <a:defRPr/>
            </a:lvl1pPr>
            <a:lvl2pPr lvl="1">
              <a:spcBef>
                <a:spcPts val="0"/>
              </a:spcBef>
              <a:spcAft>
                <a:spcPts val="0"/>
              </a:spcAft>
              <a:buSzPts val="14700"/>
              <a:buNone/>
              <a:defRPr/>
            </a:lvl2pPr>
            <a:lvl3pPr lvl="2">
              <a:spcBef>
                <a:spcPts val="0"/>
              </a:spcBef>
              <a:spcAft>
                <a:spcPts val="0"/>
              </a:spcAft>
              <a:buSzPts val="14700"/>
              <a:buNone/>
              <a:defRPr/>
            </a:lvl3pPr>
            <a:lvl4pPr lvl="3">
              <a:spcBef>
                <a:spcPts val="0"/>
              </a:spcBef>
              <a:spcAft>
                <a:spcPts val="0"/>
              </a:spcAft>
              <a:buSzPts val="14700"/>
              <a:buNone/>
              <a:defRPr/>
            </a:lvl4pPr>
            <a:lvl5pPr lvl="4">
              <a:spcBef>
                <a:spcPts val="0"/>
              </a:spcBef>
              <a:spcAft>
                <a:spcPts val="0"/>
              </a:spcAft>
              <a:buSzPts val="14700"/>
              <a:buNone/>
              <a:defRPr/>
            </a:lvl5pPr>
            <a:lvl6pPr lvl="5">
              <a:spcBef>
                <a:spcPts val="0"/>
              </a:spcBef>
              <a:spcAft>
                <a:spcPts val="0"/>
              </a:spcAft>
              <a:buSzPts val="14700"/>
              <a:buNone/>
              <a:defRPr/>
            </a:lvl6pPr>
            <a:lvl7pPr lvl="6">
              <a:spcBef>
                <a:spcPts val="0"/>
              </a:spcBef>
              <a:spcAft>
                <a:spcPts val="0"/>
              </a:spcAft>
              <a:buSzPts val="14700"/>
              <a:buNone/>
              <a:defRPr/>
            </a:lvl7pPr>
            <a:lvl8pPr lvl="7">
              <a:spcBef>
                <a:spcPts val="0"/>
              </a:spcBef>
              <a:spcAft>
                <a:spcPts val="0"/>
              </a:spcAft>
              <a:buSzPts val="14700"/>
              <a:buNone/>
              <a:defRPr/>
            </a:lvl8pPr>
            <a:lvl9pPr lvl="8">
              <a:spcBef>
                <a:spcPts val="0"/>
              </a:spcBef>
              <a:spcAft>
                <a:spcPts val="0"/>
              </a:spcAft>
              <a:buSzPts val="14700"/>
              <a:buNone/>
              <a:defRPr/>
            </a:lvl9pPr>
          </a:lstStyle>
          <a:p>
            <a:endParaRPr/>
          </a:p>
        </p:txBody>
      </p:sp>
      <p:sp>
        <p:nvSpPr>
          <p:cNvPr id="27" name="Google Shape;27;p6"/>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1496160" y="3555840"/>
            <a:ext cx="13478400" cy="4836300"/>
          </a:xfrm>
          <a:prstGeom prst="rect">
            <a:avLst/>
          </a:prstGeom>
        </p:spPr>
        <p:txBody>
          <a:bodyPr spcFirstLastPara="1" wrap="square" lIns="479475" tIns="479475" rIns="479475" bIns="479475" anchor="b" anchorCtr="0">
            <a:normAutofit/>
          </a:bodyPr>
          <a:lstStyle>
            <a:lvl1pPr lvl="0">
              <a:spcBef>
                <a:spcPts val="0"/>
              </a:spcBef>
              <a:spcAft>
                <a:spcPts val="0"/>
              </a:spcAft>
              <a:buSzPts val="12600"/>
              <a:buNone/>
              <a:defRPr sz="12600"/>
            </a:lvl1pPr>
            <a:lvl2pPr lvl="1">
              <a:spcBef>
                <a:spcPts val="0"/>
              </a:spcBef>
              <a:spcAft>
                <a:spcPts val="0"/>
              </a:spcAft>
              <a:buSzPts val="12600"/>
              <a:buNone/>
              <a:defRPr sz="12600"/>
            </a:lvl2pPr>
            <a:lvl3pPr lvl="2">
              <a:spcBef>
                <a:spcPts val="0"/>
              </a:spcBef>
              <a:spcAft>
                <a:spcPts val="0"/>
              </a:spcAft>
              <a:buSzPts val="12600"/>
              <a:buNone/>
              <a:defRPr sz="12600"/>
            </a:lvl3pPr>
            <a:lvl4pPr lvl="3">
              <a:spcBef>
                <a:spcPts val="0"/>
              </a:spcBef>
              <a:spcAft>
                <a:spcPts val="0"/>
              </a:spcAft>
              <a:buSzPts val="12600"/>
              <a:buNone/>
              <a:defRPr sz="12600"/>
            </a:lvl4pPr>
            <a:lvl5pPr lvl="4">
              <a:spcBef>
                <a:spcPts val="0"/>
              </a:spcBef>
              <a:spcAft>
                <a:spcPts val="0"/>
              </a:spcAft>
              <a:buSzPts val="12600"/>
              <a:buNone/>
              <a:defRPr sz="12600"/>
            </a:lvl5pPr>
            <a:lvl6pPr lvl="5">
              <a:spcBef>
                <a:spcPts val="0"/>
              </a:spcBef>
              <a:spcAft>
                <a:spcPts val="0"/>
              </a:spcAft>
              <a:buSzPts val="12600"/>
              <a:buNone/>
              <a:defRPr sz="12600"/>
            </a:lvl6pPr>
            <a:lvl7pPr lvl="6">
              <a:spcBef>
                <a:spcPts val="0"/>
              </a:spcBef>
              <a:spcAft>
                <a:spcPts val="0"/>
              </a:spcAft>
              <a:buSzPts val="12600"/>
              <a:buNone/>
              <a:defRPr sz="12600"/>
            </a:lvl7pPr>
            <a:lvl8pPr lvl="7">
              <a:spcBef>
                <a:spcPts val="0"/>
              </a:spcBef>
              <a:spcAft>
                <a:spcPts val="0"/>
              </a:spcAft>
              <a:buSzPts val="12600"/>
              <a:buNone/>
              <a:defRPr sz="12600"/>
            </a:lvl8pPr>
            <a:lvl9pPr lvl="8">
              <a:spcBef>
                <a:spcPts val="0"/>
              </a:spcBef>
              <a:spcAft>
                <a:spcPts val="0"/>
              </a:spcAft>
              <a:buSzPts val="12600"/>
              <a:buNone/>
              <a:defRPr sz="12600"/>
            </a:lvl9pPr>
          </a:lstStyle>
          <a:p>
            <a:endParaRPr/>
          </a:p>
        </p:txBody>
      </p:sp>
      <p:sp>
        <p:nvSpPr>
          <p:cNvPr id="30" name="Google Shape;30;p7"/>
          <p:cNvSpPr txBox="1">
            <a:spLocks noGrp="1"/>
          </p:cNvSpPr>
          <p:nvPr>
            <p:ph type="body" idx="1"/>
          </p:nvPr>
        </p:nvSpPr>
        <p:spPr>
          <a:xfrm>
            <a:off x="1496160" y="8893440"/>
            <a:ext cx="13478400" cy="20348100"/>
          </a:xfrm>
          <a:prstGeom prst="rect">
            <a:avLst/>
          </a:prstGeom>
        </p:spPr>
        <p:txBody>
          <a:bodyPr spcFirstLastPara="1" wrap="square" lIns="479475" tIns="479475" rIns="479475" bIns="479475" anchor="t" anchorCtr="0">
            <a:normAutofit/>
          </a:bodyPr>
          <a:lstStyle>
            <a:lvl1pPr marL="457200" lvl="0" indent="-628650">
              <a:spcBef>
                <a:spcPts val="0"/>
              </a:spcBef>
              <a:spcAft>
                <a:spcPts val="0"/>
              </a:spcAft>
              <a:buSzPts val="6300"/>
              <a:buChar char="●"/>
              <a:defRPr sz="6300"/>
            </a:lvl1pPr>
            <a:lvl2pPr marL="914400" lvl="1" indent="-628650">
              <a:spcBef>
                <a:spcPts val="0"/>
              </a:spcBef>
              <a:spcAft>
                <a:spcPts val="0"/>
              </a:spcAft>
              <a:buSzPts val="6300"/>
              <a:buChar char="○"/>
              <a:defRPr sz="6300"/>
            </a:lvl2pPr>
            <a:lvl3pPr marL="1371600" lvl="2" indent="-628650">
              <a:spcBef>
                <a:spcPts val="0"/>
              </a:spcBef>
              <a:spcAft>
                <a:spcPts val="0"/>
              </a:spcAft>
              <a:buSzPts val="6300"/>
              <a:buChar char="■"/>
              <a:defRPr sz="6300"/>
            </a:lvl3pPr>
            <a:lvl4pPr marL="1828800" lvl="3" indent="-628650">
              <a:spcBef>
                <a:spcPts val="0"/>
              </a:spcBef>
              <a:spcAft>
                <a:spcPts val="0"/>
              </a:spcAft>
              <a:buSzPts val="6300"/>
              <a:buChar char="●"/>
              <a:defRPr sz="6300"/>
            </a:lvl4pPr>
            <a:lvl5pPr marL="2286000" lvl="4" indent="-628650">
              <a:spcBef>
                <a:spcPts val="0"/>
              </a:spcBef>
              <a:spcAft>
                <a:spcPts val="0"/>
              </a:spcAft>
              <a:buSzPts val="6300"/>
              <a:buChar char="○"/>
              <a:defRPr sz="6300"/>
            </a:lvl5pPr>
            <a:lvl6pPr marL="2743200" lvl="5" indent="-628650">
              <a:spcBef>
                <a:spcPts val="0"/>
              </a:spcBef>
              <a:spcAft>
                <a:spcPts val="0"/>
              </a:spcAft>
              <a:buSzPts val="6300"/>
              <a:buChar char="■"/>
              <a:defRPr sz="6300"/>
            </a:lvl6pPr>
            <a:lvl7pPr marL="3200400" lvl="6" indent="-628650">
              <a:spcBef>
                <a:spcPts val="0"/>
              </a:spcBef>
              <a:spcAft>
                <a:spcPts val="0"/>
              </a:spcAft>
              <a:buSzPts val="6300"/>
              <a:buChar char="●"/>
              <a:defRPr sz="6300"/>
            </a:lvl7pPr>
            <a:lvl8pPr marL="3657600" lvl="7" indent="-628650">
              <a:spcBef>
                <a:spcPts val="0"/>
              </a:spcBef>
              <a:spcAft>
                <a:spcPts val="0"/>
              </a:spcAft>
              <a:buSzPts val="6300"/>
              <a:buChar char="○"/>
              <a:defRPr sz="6300"/>
            </a:lvl8pPr>
            <a:lvl9pPr marL="4114800" lvl="8" indent="-628650">
              <a:spcBef>
                <a:spcPts val="0"/>
              </a:spcBef>
              <a:spcAft>
                <a:spcPts val="0"/>
              </a:spcAft>
              <a:buSzPts val="6300"/>
              <a:buChar char="■"/>
              <a:defRPr sz="6300"/>
            </a:lvl9pPr>
          </a:lstStyle>
          <a:p>
            <a:endParaRPr/>
          </a:p>
        </p:txBody>
      </p:sp>
      <p:sp>
        <p:nvSpPr>
          <p:cNvPr id="31" name="Google Shape;31;p7"/>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2353200" y="2880960"/>
            <a:ext cx="30565500" cy="26181300"/>
          </a:xfrm>
          <a:prstGeom prst="rect">
            <a:avLst/>
          </a:prstGeom>
        </p:spPr>
        <p:txBody>
          <a:bodyPr spcFirstLastPara="1" wrap="square" lIns="479475" tIns="479475" rIns="479475" bIns="479475" anchor="ctr" anchorCtr="0">
            <a:normAutofit/>
          </a:bodyPr>
          <a:lstStyle>
            <a:lvl1pPr lvl="0">
              <a:spcBef>
                <a:spcPts val="0"/>
              </a:spcBef>
              <a:spcAft>
                <a:spcPts val="0"/>
              </a:spcAft>
              <a:buSzPts val="25200"/>
              <a:buNone/>
              <a:defRPr sz="25200"/>
            </a:lvl1pPr>
            <a:lvl2pPr lvl="1">
              <a:spcBef>
                <a:spcPts val="0"/>
              </a:spcBef>
              <a:spcAft>
                <a:spcPts val="0"/>
              </a:spcAft>
              <a:buSzPts val="25200"/>
              <a:buNone/>
              <a:defRPr sz="25200"/>
            </a:lvl2pPr>
            <a:lvl3pPr lvl="2">
              <a:spcBef>
                <a:spcPts val="0"/>
              </a:spcBef>
              <a:spcAft>
                <a:spcPts val="0"/>
              </a:spcAft>
              <a:buSzPts val="25200"/>
              <a:buNone/>
              <a:defRPr sz="25200"/>
            </a:lvl3pPr>
            <a:lvl4pPr lvl="3">
              <a:spcBef>
                <a:spcPts val="0"/>
              </a:spcBef>
              <a:spcAft>
                <a:spcPts val="0"/>
              </a:spcAft>
              <a:buSzPts val="25200"/>
              <a:buNone/>
              <a:defRPr sz="25200"/>
            </a:lvl4pPr>
            <a:lvl5pPr lvl="4">
              <a:spcBef>
                <a:spcPts val="0"/>
              </a:spcBef>
              <a:spcAft>
                <a:spcPts val="0"/>
              </a:spcAft>
              <a:buSzPts val="25200"/>
              <a:buNone/>
              <a:defRPr sz="25200"/>
            </a:lvl5pPr>
            <a:lvl6pPr lvl="5">
              <a:spcBef>
                <a:spcPts val="0"/>
              </a:spcBef>
              <a:spcAft>
                <a:spcPts val="0"/>
              </a:spcAft>
              <a:buSzPts val="25200"/>
              <a:buNone/>
              <a:defRPr sz="25200"/>
            </a:lvl6pPr>
            <a:lvl7pPr lvl="6">
              <a:spcBef>
                <a:spcPts val="0"/>
              </a:spcBef>
              <a:spcAft>
                <a:spcPts val="0"/>
              </a:spcAft>
              <a:buSzPts val="25200"/>
              <a:buNone/>
              <a:defRPr sz="25200"/>
            </a:lvl7pPr>
            <a:lvl8pPr lvl="7">
              <a:spcBef>
                <a:spcPts val="0"/>
              </a:spcBef>
              <a:spcAft>
                <a:spcPts val="0"/>
              </a:spcAft>
              <a:buSzPts val="25200"/>
              <a:buNone/>
              <a:defRPr sz="25200"/>
            </a:lvl8pPr>
            <a:lvl9pPr lvl="8">
              <a:spcBef>
                <a:spcPts val="0"/>
              </a:spcBef>
              <a:spcAft>
                <a:spcPts val="0"/>
              </a:spcAft>
              <a:buSzPts val="25200"/>
              <a:buNone/>
              <a:defRPr sz="25200"/>
            </a:lvl9pPr>
          </a:lstStyle>
          <a:p>
            <a:endParaRPr/>
          </a:p>
        </p:txBody>
      </p:sp>
      <p:sp>
        <p:nvSpPr>
          <p:cNvPr id="34" name="Google Shape;34;p8"/>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21945600" y="-800"/>
            <a:ext cx="21945600" cy="32918400"/>
          </a:xfrm>
          <a:prstGeom prst="rect">
            <a:avLst/>
          </a:prstGeom>
          <a:solidFill>
            <a:schemeClr val="lt2"/>
          </a:solidFill>
          <a:ln>
            <a:noFill/>
          </a:ln>
        </p:spPr>
        <p:txBody>
          <a:bodyPr spcFirstLastPara="1" wrap="square" lIns="479475" tIns="479475" rIns="479475" bIns="479475" anchor="ctr" anchorCtr="0">
            <a:noAutofit/>
          </a:bodyPr>
          <a:lstStyle/>
          <a:p>
            <a:pPr marL="0" lvl="0" indent="0" algn="l" rtl="0">
              <a:spcBef>
                <a:spcPts val="0"/>
              </a:spcBef>
              <a:spcAft>
                <a:spcPts val="0"/>
              </a:spcAft>
              <a:buNone/>
            </a:pPr>
            <a:endParaRPr dirty="0"/>
          </a:p>
        </p:txBody>
      </p:sp>
      <p:sp>
        <p:nvSpPr>
          <p:cNvPr id="37" name="Google Shape;37;p9"/>
          <p:cNvSpPr txBox="1">
            <a:spLocks noGrp="1"/>
          </p:cNvSpPr>
          <p:nvPr>
            <p:ph type="title"/>
          </p:nvPr>
        </p:nvSpPr>
        <p:spPr>
          <a:xfrm>
            <a:off x="1274400" y="7892320"/>
            <a:ext cx="19416900" cy="9486600"/>
          </a:xfrm>
          <a:prstGeom prst="rect">
            <a:avLst/>
          </a:prstGeom>
        </p:spPr>
        <p:txBody>
          <a:bodyPr spcFirstLastPara="1" wrap="square" lIns="479475" tIns="479475" rIns="479475" bIns="479475" anchor="b" anchorCtr="0">
            <a:normAutofit/>
          </a:bodyPr>
          <a:lstStyle>
            <a:lvl1pPr lvl="0" algn="ctr">
              <a:spcBef>
                <a:spcPts val="0"/>
              </a:spcBef>
              <a:spcAft>
                <a:spcPts val="0"/>
              </a:spcAft>
              <a:buSzPts val="22000"/>
              <a:buNone/>
              <a:defRPr sz="22000"/>
            </a:lvl1pPr>
            <a:lvl2pPr lvl="1" algn="ctr">
              <a:spcBef>
                <a:spcPts val="0"/>
              </a:spcBef>
              <a:spcAft>
                <a:spcPts val="0"/>
              </a:spcAft>
              <a:buSzPts val="22000"/>
              <a:buNone/>
              <a:defRPr sz="22000"/>
            </a:lvl2pPr>
            <a:lvl3pPr lvl="2" algn="ctr">
              <a:spcBef>
                <a:spcPts val="0"/>
              </a:spcBef>
              <a:spcAft>
                <a:spcPts val="0"/>
              </a:spcAft>
              <a:buSzPts val="22000"/>
              <a:buNone/>
              <a:defRPr sz="22000"/>
            </a:lvl3pPr>
            <a:lvl4pPr lvl="3" algn="ctr">
              <a:spcBef>
                <a:spcPts val="0"/>
              </a:spcBef>
              <a:spcAft>
                <a:spcPts val="0"/>
              </a:spcAft>
              <a:buSzPts val="22000"/>
              <a:buNone/>
              <a:defRPr sz="22000"/>
            </a:lvl4pPr>
            <a:lvl5pPr lvl="4" algn="ctr">
              <a:spcBef>
                <a:spcPts val="0"/>
              </a:spcBef>
              <a:spcAft>
                <a:spcPts val="0"/>
              </a:spcAft>
              <a:buSzPts val="22000"/>
              <a:buNone/>
              <a:defRPr sz="22000"/>
            </a:lvl5pPr>
            <a:lvl6pPr lvl="5" algn="ctr">
              <a:spcBef>
                <a:spcPts val="0"/>
              </a:spcBef>
              <a:spcAft>
                <a:spcPts val="0"/>
              </a:spcAft>
              <a:buSzPts val="22000"/>
              <a:buNone/>
              <a:defRPr sz="22000"/>
            </a:lvl6pPr>
            <a:lvl7pPr lvl="6" algn="ctr">
              <a:spcBef>
                <a:spcPts val="0"/>
              </a:spcBef>
              <a:spcAft>
                <a:spcPts val="0"/>
              </a:spcAft>
              <a:buSzPts val="22000"/>
              <a:buNone/>
              <a:defRPr sz="22000"/>
            </a:lvl7pPr>
            <a:lvl8pPr lvl="7" algn="ctr">
              <a:spcBef>
                <a:spcPts val="0"/>
              </a:spcBef>
              <a:spcAft>
                <a:spcPts val="0"/>
              </a:spcAft>
              <a:buSzPts val="22000"/>
              <a:buNone/>
              <a:defRPr sz="22000"/>
            </a:lvl8pPr>
            <a:lvl9pPr lvl="8" algn="ctr">
              <a:spcBef>
                <a:spcPts val="0"/>
              </a:spcBef>
              <a:spcAft>
                <a:spcPts val="0"/>
              </a:spcAft>
              <a:buSzPts val="22000"/>
              <a:buNone/>
              <a:defRPr sz="22000"/>
            </a:lvl9pPr>
          </a:lstStyle>
          <a:p>
            <a:endParaRPr/>
          </a:p>
        </p:txBody>
      </p:sp>
      <p:sp>
        <p:nvSpPr>
          <p:cNvPr id="38" name="Google Shape;38;p9"/>
          <p:cNvSpPr txBox="1">
            <a:spLocks noGrp="1"/>
          </p:cNvSpPr>
          <p:nvPr>
            <p:ph type="subTitle" idx="1"/>
          </p:nvPr>
        </p:nvSpPr>
        <p:spPr>
          <a:xfrm>
            <a:off x="1274400" y="17939680"/>
            <a:ext cx="19416900" cy="7904700"/>
          </a:xfrm>
          <a:prstGeom prst="rect">
            <a:avLst/>
          </a:prstGeom>
        </p:spPr>
        <p:txBody>
          <a:bodyPr spcFirstLastPara="1" wrap="square" lIns="479475" tIns="479475" rIns="479475" bIns="479475" anchor="t" anchorCtr="0">
            <a:normAutofit/>
          </a:bodyPr>
          <a:lstStyle>
            <a:lvl1pPr lvl="0" algn="ctr">
              <a:lnSpc>
                <a:spcPct val="100000"/>
              </a:lnSpc>
              <a:spcBef>
                <a:spcPts val="0"/>
              </a:spcBef>
              <a:spcAft>
                <a:spcPts val="0"/>
              </a:spcAft>
              <a:buSzPts val="11000"/>
              <a:buNone/>
              <a:defRPr sz="11000"/>
            </a:lvl1pPr>
            <a:lvl2pPr lvl="1" algn="ctr">
              <a:lnSpc>
                <a:spcPct val="100000"/>
              </a:lnSpc>
              <a:spcBef>
                <a:spcPts val="0"/>
              </a:spcBef>
              <a:spcAft>
                <a:spcPts val="0"/>
              </a:spcAft>
              <a:buSzPts val="11000"/>
              <a:buNone/>
              <a:defRPr sz="11000"/>
            </a:lvl2pPr>
            <a:lvl3pPr lvl="2" algn="ctr">
              <a:lnSpc>
                <a:spcPct val="100000"/>
              </a:lnSpc>
              <a:spcBef>
                <a:spcPts val="0"/>
              </a:spcBef>
              <a:spcAft>
                <a:spcPts val="0"/>
              </a:spcAft>
              <a:buSzPts val="11000"/>
              <a:buNone/>
              <a:defRPr sz="11000"/>
            </a:lvl3pPr>
            <a:lvl4pPr lvl="3" algn="ctr">
              <a:lnSpc>
                <a:spcPct val="100000"/>
              </a:lnSpc>
              <a:spcBef>
                <a:spcPts val="0"/>
              </a:spcBef>
              <a:spcAft>
                <a:spcPts val="0"/>
              </a:spcAft>
              <a:buSzPts val="11000"/>
              <a:buNone/>
              <a:defRPr sz="11000"/>
            </a:lvl4pPr>
            <a:lvl5pPr lvl="4" algn="ctr">
              <a:lnSpc>
                <a:spcPct val="100000"/>
              </a:lnSpc>
              <a:spcBef>
                <a:spcPts val="0"/>
              </a:spcBef>
              <a:spcAft>
                <a:spcPts val="0"/>
              </a:spcAft>
              <a:buSzPts val="11000"/>
              <a:buNone/>
              <a:defRPr sz="11000"/>
            </a:lvl5pPr>
            <a:lvl6pPr lvl="5" algn="ctr">
              <a:lnSpc>
                <a:spcPct val="100000"/>
              </a:lnSpc>
              <a:spcBef>
                <a:spcPts val="0"/>
              </a:spcBef>
              <a:spcAft>
                <a:spcPts val="0"/>
              </a:spcAft>
              <a:buSzPts val="11000"/>
              <a:buNone/>
              <a:defRPr sz="11000"/>
            </a:lvl6pPr>
            <a:lvl7pPr lvl="6" algn="ctr">
              <a:lnSpc>
                <a:spcPct val="100000"/>
              </a:lnSpc>
              <a:spcBef>
                <a:spcPts val="0"/>
              </a:spcBef>
              <a:spcAft>
                <a:spcPts val="0"/>
              </a:spcAft>
              <a:buSzPts val="11000"/>
              <a:buNone/>
              <a:defRPr sz="11000"/>
            </a:lvl7pPr>
            <a:lvl8pPr lvl="7" algn="ctr">
              <a:lnSpc>
                <a:spcPct val="100000"/>
              </a:lnSpc>
              <a:spcBef>
                <a:spcPts val="0"/>
              </a:spcBef>
              <a:spcAft>
                <a:spcPts val="0"/>
              </a:spcAft>
              <a:buSzPts val="11000"/>
              <a:buNone/>
              <a:defRPr sz="11000"/>
            </a:lvl8pPr>
            <a:lvl9pPr lvl="8" algn="ctr">
              <a:lnSpc>
                <a:spcPct val="100000"/>
              </a:lnSpc>
              <a:spcBef>
                <a:spcPts val="0"/>
              </a:spcBef>
              <a:spcAft>
                <a:spcPts val="0"/>
              </a:spcAft>
              <a:buSzPts val="11000"/>
              <a:buNone/>
              <a:defRPr sz="11000"/>
            </a:lvl9pPr>
          </a:lstStyle>
          <a:p>
            <a:endParaRPr/>
          </a:p>
        </p:txBody>
      </p:sp>
      <p:sp>
        <p:nvSpPr>
          <p:cNvPr id="39" name="Google Shape;39;p9"/>
          <p:cNvSpPr txBox="1">
            <a:spLocks noGrp="1"/>
          </p:cNvSpPr>
          <p:nvPr>
            <p:ph type="body" idx="2"/>
          </p:nvPr>
        </p:nvSpPr>
        <p:spPr>
          <a:xfrm>
            <a:off x="23709600" y="4634080"/>
            <a:ext cx="18417600" cy="23648700"/>
          </a:xfrm>
          <a:prstGeom prst="rect">
            <a:avLst/>
          </a:prstGeom>
        </p:spPr>
        <p:txBody>
          <a:bodyPr spcFirstLastPara="1" wrap="square" lIns="479475" tIns="479475" rIns="479475" bIns="479475" anchor="ctr" anchorCtr="0">
            <a:normAutofit/>
          </a:bodyPr>
          <a:lstStyle>
            <a:lvl1pPr marL="457200" lvl="0" indent="-825500">
              <a:spcBef>
                <a:spcPts val="0"/>
              </a:spcBef>
              <a:spcAft>
                <a:spcPts val="0"/>
              </a:spcAft>
              <a:buSzPts val="9400"/>
              <a:buChar char="●"/>
              <a:defRPr/>
            </a:lvl1pPr>
            <a:lvl2pPr marL="914400" lvl="1" indent="-692150">
              <a:spcBef>
                <a:spcPts val="0"/>
              </a:spcBef>
              <a:spcAft>
                <a:spcPts val="0"/>
              </a:spcAft>
              <a:buSzPts val="7300"/>
              <a:buChar char="○"/>
              <a:defRPr/>
            </a:lvl2pPr>
            <a:lvl3pPr marL="1371600" lvl="2" indent="-692150">
              <a:spcBef>
                <a:spcPts val="0"/>
              </a:spcBef>
              <a:spcAft>
                <a:spcPts val="0"/>
              </a:spcAft>
              <a:buSzPts val="7300"/>
              <a:buChar char="■"/>
              <a:defRPr/>
            </a:lvl3pPr>
            <a:lvl4pPr marL="1828800" lvl="3" indent="-692150">
              <a:spcBef>
                <a:spcPts val="0"/>
              </a:spcBef>
              <a:spcAft>
                <a:spcPts val="0"/>
              </a:spcAft>
              <a:buSzPts val="7300"/>
              <a:buChar char="●"/>
              <a:defRPr/>
            </a:lvl4pPr>
            <a:lvl5pPr marL="2286000" lvl="4" indent="-692150">
              <a:spcBef>
                <a:spcPts val="0"/>
              </a:spcBef>
              <a:spcAft>
                <a:spcPts val="0"/>
              </a:spcAft>
              <a:buSzPts val="7300"/>
              <a:buChar char="○"/>
              <a:defRPr/>
            </a:lvl5pPr>
            <a:lvl6pPr marL="2743200" lvl="5" indent="-692150">
              <a:spcBef>
                <a:spcPts val="0"/>
              </a:spcBef>
              <a:spcAft>
                <a:spcPts val="0"/>
              </a:spcAft>
              <a:buSzPts val="7300"/>
              <a:buChar char="■"/>
              <a:defRPr/>
            </a:lvl6pPr>
            <a:lvl7pPr marL="3200400" lvl="6" indent="-692150">
              <a:spcBef>
                <a:spcPts val="0"/>
              </a:spcBef>
              <a:spcAft>
                <a:spcPts val="0"/>
              </a:spcAft>
              <a:buSzPts val="7300"/>
              <a:buChar char="●"/>
              <a:defRPr/>
            </a:lvl7pPr>
            <a:lvl8pPr marL="3657600" lvl="7" indent="-692150">
              <a:spcBef>
                <a:spcPts val="0"/>
              </a:spcBef>
              <a:spcAft>
                <a:spcPts val="0"/>
              </a:spcAft>
              <a:buSzPts val="7300"/>
              <a:buChar char="○"/>
              <a:defRPr/>
            </a:lvl8pPr>
            <a:lvl9pPr marL="4114800" lvl="8" indent="-692150">
              <a:spcBef>
                <a:spcPts val="0"/>
              </a:spcBef>
              <a:spcAft>
                <a:spcPts val="0"/>
              </a:spcAft>
              <a:buSzPts val="7300"/>
              <a:buChar char="■"/>
              <a:defRPr/>
            </a:lvl9pPr>
          </a:lstStyle>
          <a:p>
            <a:endParaRPr/>
          </a:p>
        </p:txBody>
      </p:sp>
      <p:sp>
        <p:nvSpPr>
          <p:cNvPr id="40" name="Google Shape;40;p9"/>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1496160" y="27075680"/>
            <a:ext cx="28794300" cy="3872700"/>
          </a:xfrm>
          <a:prstGeom prst="rect">
            <a:avLst/>
          </a:prstGeom>
        </p:spPr>
        <p:txBody>
          <a:bodyPr spcFirstLastPara="1" wrap="square" lIns="479475" tIns="479475" rIns="479475" bIns="479475" anchor="ctr" anchorCtr="0">
            <a:normAutofit/>
          </a:bodyPr>
          <a:lstStyle>
            <a:lvl1pPr marL="457200" lvl="0" indent="-228600">
              <a:lnSpc>
                <a:spcPct val="100000"/>
              </a:lnSpc>
              <a:spcBef>
                <a:spcPts val="0"/>
              </a:spcBef>
              <a:spcAft>
                <a:spcPts val="0"/>
              </a:spcAft>
              <a:buSzPts val="9400"/>
              <a:buNone/>
              <a:defRPr/>
            </a:lvl1pPr>
          </a:lstStyle>
          <a:p>
            <a:endParaRPr/>
          </a:p>
        </p:txBody>
      </p:sp>
      <p:sp>
        <p:nvSpPr>
          <p:cNvPr id="43" name="Google Shape;43;p10"/>
          <p:cNvSpPr txBox="1">
            <a:spLocks noGrp="1"/>
          </p:cNvSpPr>
          <p:nvPr>
            <p:ph type="sldNum" idx="12"/>
          </p:nvPr>
        </p:nvSpPr>
        <p:spPr>
          <a:xfrm>
            <a:off x="40667798" y="29844588"/>
            <a:ext cx="2633700" cy="2519100"/>
          </a:xfrm>
          <a:prstGeom prst="rect">
            <a:avLst/>
          </a:prstGeom>
        </p:spPr>
        <p:txBody>
          <a:bodyPr spcFirstLastPara="1" wrap="square" lIns="479475" tIns="479475" rIns="479475" bIns="47947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496160" y="2848160"/>
            <a:ext cx="40898700" cy="3665400"/>
          </a:xfrm>
          <a:prstGeom prst="rect">
            <a:avLst/>
          </a:prstGeom>
          <a:noFill/>
          <a:ln>
            <a:noFill/>
          </a:ln>
        </p:spPr>
        <p:txBody>
          <a:bodyPr spcFirstLastPara="1" wrap="square" lIns="479475" tIns="479475" rIns="479475" bIns="479475" anchor="t" anchorCtr="0">
            <a:normAutofit/>
          </a:bodyPr>
          <a:lstStyle>
            <a:lvl1pPr lvl="0">
              <a:spcBef>
                <a:spcPts val="0"/>
              </a:spcBef>
              <a:spcAft>
                <a:spcPts val="0"/>
              </a:spcAft>
              <a:buClr>
                <a:schemeClr val="dk1"/>
              </a:buClr>
              <a:buSzPts val="14700"/>
              <a:buNone/>
              <a:defRPr sz="14700">
                <a:solidFill>
                  <a:schemeClr val="dk1"/>
                </a:solidFill>
              </a:defRPr>
            </a:lvl1pPr>
            <a:lvl2pPr lvl="1">
              <a:spcBef>
                <a:spcPts val="0"/>
              </a:spcBef>
              <a:spcAft>
                <a:spcPts val="0"/>
              </a:spcAft>
              <a:buClr>
                <a:schemeClr val="dk1"/>
              </a:buClr>
              <a:buSzPts val="14700"/>
              <a:buNone/>
              <a:defRPr sz="14700">
                <a:solidFill>
                  <a:schemeClr val="dk1"/>
                </a:solidFill>
              </a:defRPr>
            </a:lvl2pPr>
            <a:lvl3pPr lvl="2">
              <a:spcBef>
                <a:spcPts val="0"/>
              </a:spcBef>
              <a:spcAft>
                <a:spcPts val="0"/>
              </a:spcAft>
              <a:buClr>
                <a:schemeClr val="dk1"/>
              </a:buClr>
              <a:buSzPts val="14700"/>
              <a:buNone/>
              <a:defRPr sz="14700">
                <a:solidFill>
                  <a:schemeClr val="dk1"/>
                </a:solidFill>
              </a:defRPr>
            </a:lvl3pPr>
            <a:lvl4pPr lvl="3">
              <a:spcBef>
                <a:spcPts val="0"/>
              </a:spcBef>
              <a:spcAft>
                <a:spcPts val="0"/>
              </a:spcAft>
              <a:buClr>
                <a:schemeClr val="dk1"/>
              </a:buClr>
              <a:buSzPts val="14700"/>
              <a:buNone/>
              <a:defRPr sz="14700">
                <a:solidFill>
                  <a:schemeClr val="dk1"/>
                </a:solidFill>
              </a:defRPr>
            </a:lvl4pPr>
            <a:lvl5pPr lvl="4">
              <a:spcBef>
                <a:spcPts val="0"/>
              </a:spcBef>
              <a:spcAft>
                <a:spcPts val="0"/>
              </a:spcAft>
              <a:buClr>
                <a:schemeClr val="dk1"/>
              </a:buClr>
              <a:buSzPts val="14700"/>
              <a:buNone/>
              <a:defRPr sz="14700">
                <a:solidFill>
                  <a:schemeClr val="dk1"/>
                </a:solidFill>
              </a:defRPr>
            </a:lvl5pPr>
            <a:lvl6pPr lvl="5">
              <a:spcBef>
                <a:spcPts val="0"/>
              </a:spcBef>
              <a:spcAft>
                <a:spcPts val="0"/>
              </a:spcAft>
              <a:buClr>
                <a:schemeClr val="dk1"/>
              </a:buClr>
              <a:buSzPts val="14700"/>
              <a:buNone/>
              <a:defRPr sz="14700">
                <a:solidFill>
                  <a:schemeClr val="dk1"/>
                </a:solidFill>
              </a:defRPr>
            </a:lvl6pPr>
            <a:lvl7pPr lvl="6">
              <a:spcBef>
                <a:spcPts val="0"/>
              </a:spcBef>
              <a:spcAft>
                <a:spcPts val="0"/>
              </a:spcAft>
              <a:buClr>
                <a:schemeClr val="dk1"/>
              </a:buClr>
              <a:buSzPts val="14700"/>
              <a:buNone/>
              <a:defRPr sz="14700">
                <a:solidFill>
                  <a:schemeClr val="dk1"/>
                </a:solidFill>
              </a:defRPr>
            </a:lvl7pPr>
            <a:lvl8pPr lvl="7">
              <a:spcBef>
                <a:spcPts val="0"/>
              </a:spcBef>
              <a:spcAft>
                <a:spcPts val="0"/>
              </a:spcAft>
              <a:buClr>
                <a:schemeClr val="dk1"/>
              </a:buClr>
              <a:buSzPts val="14700"/>
              <a:buNone/>
              <a:defRPr sz="14700">
                <a:solidFill>
                  <a:schemeClr val="dk1"/>
                </a:solidFill>
              </a:defRPr>
            </a:lvl8pPr>
            <a:lvl9pPr lvl="8">
              <a:spcBef>
                <a:spcPts val="0"/>
              </a:spcBef>
              <a:spcAft>
                <a:spcPts val="0"/>
              </a:spcAft>
              <a:buClr>
                <a:schemeClr val="dk1"/>
              </a:buClr>
              <a:buSzPts val="14700"/>
              <a:buNone/>
              <a:defRPr sz="14700">
                <a:solidFill>
                  <a:schemeClr val="dk1"/>
                </a:solidFill>
              </a:defRPr>
            </a:lvl9pPr>
          </a:lstStyle>
          <a:p>
            <a:endParaRPr/>
          </a:p>
        </p:txBody>
      </p:sp>
      <p:sp>
        <p:nvSpPr>
          <p:cNvPr id="7" name="Google Shape;7;p1"/>
          <p:cNvSpPr txBox="1">
            <a:spLocks noGrp="1"/>
          </p:cNvSpPr>
          <p:nvPr>
            <p:ph type="body" idx="1"/>
          </p:nvPr>
        </p:nvSpPr>
        <p:spPr>
          <a:xfrm>
            <a:off x="1496160" y="7375840"/>
            <a:ext cx="40898700" cy="21865200"/>
          </a:xfrm>
          <a:prstGeom prst="rect">
            <a:avLst/>
          </a:prstGeom>
          <a:noFill/>
          <a:ln>
            <a:noFill/>
          </a:ln>
        </p:spPr>
        <p:txBody>
          <a:bodyPr spcFirstLastPara="1" wrap="square" lIns="479475" tIns="479475" rIns="479475" bIns="479475" anchor="t" anchorCtr="0">
            <a:normAutofit/>
          </a:bodyPr>
          <a:lstStyle>
            <a:lvl1pPr marL="457200" lvl="0" indent="-825500">
              <a:lnSpc>
                <a:spcPct val="115000"/>
              </a:lnSpc>
              <a:spcBef>
                <a:spcPts val="0"/>
              </a:spcBef>
              <a:spcAft>
                <a:spcPts val="0"/>
              </a:spcAft>
              <a:buClr>
                <a:schemeClr val="dk2"/>
              </a:buClr>
              <a:buSzPts val="9400"/>
              <a:buChar char="●"/>
              <a:defRPr sz="9400">
                <a:solidFill>
                  <a:schemeClr val="dk2"/>
                </a:solidFill>
              </a:defRPr>
            </a:lvl1pPr>
            <a:lvl2pPr marL="914400" lvl="1" indent="-692150">
              <a:lnSpc>
                <a:spcPct val="115000"/>
              </a:lnSpc>
              <a:spcBef>
                <a:spcPts val="0"/>
              </a:spcBef>
              <a:spcAft>
                <a:spcPts val="0"/>
              </a:spcAft>
              <a:buClr>
                <a:schemeClr val="dk2"/>
              </a:buClr>
              <a:buSzPts val="7300"/>
              <a:buChar char="○"/>
              <a:defRPr sz="7300">
                <a:solidFill>
                  <a:schemeClr val="dk2"/>
                </a:solidFill>
              </a:defRPr>
            </a:lvl2pPr>
            <a:lvl3pPr marL="1371600" lvl="2" indent="-692150">
              <a:lnSpc>
                <a:spcPct val="115000"/>
              </a:lnSpc>
              <a:spcBef>
                <a:spcPts val="0"/>
              </a:spcBef>
              <a:spcAft>
                <a:spcPts val="0"/>
              </a:spcAft>
              <a:buClr>
                <a:schemeClr val="dk2"/>
              </a:buClr>
              <a:buSzPts val="7300"/>
              <a:buChar char="■"/>
              <a:defRPr sz="7300">
                <a:solidFill>
                  <a:schemeClr val="dk2"/>
                </a:solidFill>
              </a:defRPr>
            </a:lvl3pPr>
            <a:lvl4pPr marL="1828800" lvl="3" indent="-692150">
              <a:lnSpc>
                <a:spcPct val="115000"/>
              </a:lnSpc>
              <a:spcBef>
                <a:spcPts val="0"/>
              </a:spcBef>
              <a:spcAft>
                <a:spcPts val="0"/>
              </a:spcAft>
              <a:buClr>
                <a:schemeClr val="dk2"/>
              </a:buClr>
              <a:buSzPts val="7300"/>
              <a:buChar char="●"/>
              <a:defRPr sz="7300">
                <a:solidFill>
                  <a:schemeClr val="dk2"/>
                </a:solidFill>
              </a:defRPr>
            </a:lvl4pPr>
            <a:lvl5pPr marL="2286000" lvl="4" indent="-692150">
              <a:lnSpc>
                <a:spcPct val="115000"/>
              </a:lnSpc>
              <a:spcBef>
                <a:spcPts val="0"/>
              </a:spcBef>
              <a:spcAft>
                <a:spcPts val="0"/>
              </a:spcAft>
              <a:buClr>
                <a:schemeClr val="dk2"/>
              </a:buClr>
              <a:buSzPts val="7300"/>
              <a:buChar char="○"/>
              <a:defRPr sz="7300">
                <a:solidFill>
                  <a:schemeClr val="dk2"/>
                </a:solidFill>
              </a:defRPr>
            </a:lvl5pPr>
            <a:lvl6pPr marL="2743200" lvl="5" indent="-692150">
              <a:lnSpc>
                <a:spcPct val="115000"/>
              </a:lnSpc>
              <a:spcBef>
                <a:spcPts val="0"/>
              </a:spcBef>
              <a:spcAft>
                <a:spcPts val="0"/>
              </a:spcAft>
              <a:buClr>
                <a:schemeClr val="dk2"/>
              </a:buClr>
              <a:buSzPts val="7300"/>
              <a:buChar char="■"/>
              <a:defRPr sz="7300">
                <a:solidFill>
                  <a:schemeClr val="dk2"/>
                </a:solidFill>
              </a:defRPr>
            </a:lvl6pPr>
            <a:lvl7pPr marL="3200400" lvl="6" indent="-692150">
              <a:lnSpc>
                <a:spcPct val="115000"/>
              </a:lnSpc>
              <a:spcBef>
                <a:spcPts val="0"/>
              </a:spcBef>
              <a:spcAft>
                <a:spcPts val="0"/>
              </a:spcAft>
              <a:buClr>
                <a:schemeClr val="dk2"/>
              </a:buClr>
              <a:buSzPts val="7300"/>
              <a:buChar char="●"/>
              <a:defRPr sz="7300">
                <a:solidFill>
                  <a:schemeClr val="dk2"/>
                </a:solidFill>
              </a:defRPr>
            </a:lvl7pPr>
            <a:lvl8pPr marL="3657600" lvl="7" indent="-692150">
              <a:lnSpc>
                <a:spcPct val="115000"/>
              </a:lnSpc>
              <a:spcBef>
                <a:spcPts val="0"/>
              </a:spcBef>
              <a:spcAft>
                <a:spcPts val="0"/>
              </a:spcAft>
              <a:buClr>
                <a:schemeClr val="dk2"/>
              </a:buClr>
              <a:buSzPts val="7300"/>
              <a:buChar char="○"/>
              <a:defRPr sz="7300">
                <a:solidFill>
                  <a:schemeClr val="dk2"/>
                </a:solidFill>
              </a:defRPr>
            </a:lvl8pPr>
            <a:lvl9pPr marL="4114800" lvl="8" indent="-692150">
              <a:lnSpc>
                <a:spcPct val="115000"/>
              </a:lnSpc>
              <a:spcBef>
                <a:spcPts val="0"/>
              </a:spcBef>
              <a:spcAft>
                <a:spcPts val="0"/>
              </a:spcAft>
              <a:buClr>
                <a:schemeClr val="dk2"/>
              </a:buClr>
              <a:buSzPts val="7300"/>
              <a:buChar char="■"/>
              <a:defRPr sz="7300">
                <a:solidFill>
                  <a:schemeClr val="dk2"/>
                </a:solidFill>
              </a:defRPr>
            </a:lvl9pPr>
          </a:lstStyle>
          <a:p>
            <a:endParaRPr/>
          </a:p>
        </p:txBody>
      </p:sp>
      <p:sp>
        <p:nvSpPr>
          <p:cNvPr id="8" name="Google Shape;8;p1"/>
          <p:cNvSpPr txBox="1">
            <a:spLocks noGrp="1"/>
          </p:cNvSpPr>
          <p:nvPr>
            <p:ph type="sldNum" idx="12"/>
          </p:nvPr>
        </p:nvSpPr>
        <p:spPr>
          <a:xfrm>
            <a:off x="40667798" y="29844588"/>
            <a:ext cx="2633700" cy="2519100"/>
          </a:xfrm>
          <a:prstGeom prst="rect">
            <a:avLst/>
          </a:prstGeom>
          <a:noFill/>
          <a:ln>
            <a:noFill/>
          </a:ln>
        </p:spPr>
        <p:txBody>
          <a:bodyPr spcFirstLastPara="1" wrap="square" lIns="479475" tIns="479475" rIns="479475" bIns="479475" anchor="ctr" anchorCtr="0">
            <a:normAutofit/>
          </a:bodyPr>
          <a:lstStyle>
            <a:lvl1pPr lvl="0" algn="r">
              <a:buNone/>
              <a:defRPr sz="5200">
                <a:solidFill>
                  <a:schemeClr val="dk2"/>
                </a:solidFill>
              </a:defRPr>
            </a:lvl1pPr>
            <a:lvl2pPr lvl="1" algn="r">
              <a:buNone/>
              <a:defRPr sz="5200">
                <a:solidFill>
                  <a:schemeClr val="dk2"/>
                </a:solidFill>
              </a:defRPr>
            </a:lvl2pPr>
            <a:lvl3pPr lvl="2" algn="r">
              <a:buNone/>
              <a:defRPr sz="5200">
                <a:solidFill>
                  <a:schemeClr val="dk2"/>
                </a:solidFill>
              </a:defRPr>
            </a:lvl3pPr>
            <a:lvl4pPr lvl="3" algn="r">
              <a:buNone/>
              <a:defRPr sz="5200">
                <a:solidFill>
                  <a:schemeClr val="dk2"/>
                </a:solidFill>
              </a:defRPr>
            </a:lvl4pPr>
            <a:lvl5pPr lvl="4" algn="r">
              <a:buNone/>
              <a:defRPr sz="5200">
                <a:solidFill>
                  <a:schemeClr val="dk2"/>
                </a:solidFill>
              </a:defRPr>
            </a:lvl5pPr>
            <a:lvl6pPr lvl="5" algn="r">
              <a:buNone/>
              <a:defRPr sz="5200">
                <a:solidFill>
                  <a:schemeClr val="dk2"/>
                </a:solidFill>
              </a:defRPr>
            </a:lvl6pPr>
            <a:lvl7pPr lvl="6" algn="r">
              <a:buNone/>
              <a:defRPr sz="5200">
                <a:solidFill>
                  <a:schemeClr val="dk2"/>
                </a:solidFill>
              </a:defRPr>
            </a:lvl7pPr>
            <a:lvl8pPr lvl="7" algn="r">
              <a:buNone/>
              <a:defRPr sz="5200">
                <a:solidFill>
                  <a:schemeClr val="dk2"/>
                </a:solidFill>
              </a:defRPr>
            </a:lvl8pPr>
            <a:lvl9pPr lvl="8" algn="r">
              <a:buNone/>
              <a:defRPr sz="5200">
                <a:solidFill>
                  <a:schemeClr val="dk2"/>
                </a:solidFill>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3" Type="http://schemas.openxmlformats.org/officeDocument/2006/relationships/image" Target="../media/image11.emf"/><Relationship Id="rId18" Type="http://schemas.openxmlformats.org/officeDocument/2006/relationships/image" Target="../media/image16.emf"/><Relationship Id="rId26" Type="http://schemas.openxmlformats.org/officeDocument/2006/relationships/image" Target="../media/image24.emf"/><Relationship Id="rId21" Type="http://schemas.openxmlformats.org/officeDocument/2006/relationships/image" Target="../media/image19.png"/><Relationship Id="rId34" Type="http://schemas.openxmlformats.org/officeDocument/2006/relationships/image" Target="../media/image32.emf"/><Relationship Id="rId7" Type="http://schemas.openxmlformats.org/officeDocument/2006/relationships/image" Target="../media/image5.emf"/><Relationship Id="rId12" Type="http://schemas.openxmlformats.org/officeDocument/2006/relationships/image" Target="../media/image10.emf"/><Relationship Id="rId17" Type="http://schemas.openxmlformats.org/officeDocument/2006/relationships/image" Target="../media/image15.emf"/><Relationship Id="rId25" Type="http://schemas.openxmlformats.org/officeDocument/2006/relationships/image" Target="../media/image23.png"/><Relationship Id="rId33" Type="http://schemas.openxmlformats.org/officeDocument/2006/relationships/image" Target="../media/image31.png"/><Relationship Id="rId2" Type="http://schemas.openxmlformats.org/officeDocument/2006/relationships/notesSlide" Target="../notesSlides/notesSlide1.xml"/><Relationship Id="rId16" Type="http://schemas.openxmlformats.org/officeDocument/2006/relationships/image" Target="../media/image14.emf"/><Relationship Id="rId20" Type="http://schemas.openxmlformats.org/officeDocument/2006/relationships/image" Target="../media/image18.png"/><Relationship Id="rId29" Type="http://schemas.openxmlformats.org/officeDocument/2006/relationships/image" Target="../media/image27.emf"/><Relationship Id="rId1" Type="http://schemas.openxmlformats.org/officeDocument/2006/relationships/slideLayout" Target="../slideLayouts/slideLayout1.xml"/><Relationship Id="rId6" Type="http://schemas.openxmlformats.org/officeDocument/2006/relationships/image" Target="../media/image4.emf"/><Relationship Id="rId11" Type="http://schemas.openxmlformats.org/officeDocument/2006/relationships/image" Target="../media/image9.emf"/><Relationship Id="rId24" Type="http://schemas.openxmlformats.org/officeDocument/2006/relationships/image" Target="../media/image22.emf"/><Relationship Id="rId32" Type="http://schemas.openxmlformats.org/officeDocument/2006/relationships/image" Target="../media/image30.emf"/><Relationship Id="rId37" Type="http://schemas.openxmlformats.org/officeDocument/2006/relationships/image" Target="../media/image35.png"/><Relationship Id="rId5" Type="http://schemas.openxmlformats.org/officeDocument/2006/relationships/image" Target="../media/image3.png"/><Relationship Id="rId15" Type="http://schemas.openxmlformats.org/officeDocument/2006/relationships/image" Target="../media/image13.emf"/><Relationship Id="rId23" Type="http://schemas.openxmlformats.org/officeDocument/2006/relationships/image" Target="../media/image21.emf"/><Relationship Id="rId28" Type="http://schemas.openxmlformats.org/officeDocument/2006/relationships/image" Target="../media/image26.png"/><Relationship Id="rId36" Type="http://schemas.openxmlformats.org/officeDocument/2006/relationships/image" Target="../media/image34.png"/><Relationship Id="rId10" Type="http://schemas.openxmlformats.org/officeDocument/2006/relationships/image" Target="../media/image8.emf"/><Relationship Id="rId19" Type="http://schemas.openxmlformats.org/officeDocument/2006/relationships/image" Target="../media/image17.emf"/><Relationship Id="rId31" Type="http://schemas.openxmlformats.org/officeDocument/2006/relationships/image" Target="../media/image29.emf"/><Relationship Id="rId4" Type="http://schemas.openxmlformats.org/officeDocument/2006/relationships/image" Target="../media/image2.emf"/><Relationship Id="rId9" Type="http://schemas.openxmlformats.org/officeDocument/2006/relationships/image" Target="../media/image7.emf"/><Relationship Id="rId14" Type="http://schemas.openxmlformats.org/officeDocument/2006/relationships/image" Target="../media/image12.emf"/><Relationship Id="rId22" Type="http://schemas.openxmlformats.org/officeDocument/2006/relationships/image" Target="../media/image20.png"/><Relationship Id="rId27" Type="http://schemas.openxmlformats.org/officeDocument/2006/relationships/image" Target="../media/image25.png"/><Relationship Id="rId30" Type="http://schemas.openxmlformats.org/officeDocument/2006/relationships/image" Target="../media/image28.png"/><Relationship Id="rId35" Type="http://schemas.openxmlformats.org/officeDocument/2006/relationships/image" Target="../media/image33.emf"/><Relationship Id="rId8" Type="http://schemas.openxmlformats.org/officeDocument/2006/relationships/image" Target="../media/image6.png"/><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4083150" y="0"/>
            <a:ext cx="35724900" cy="4151400"/>
          </a:xfrm>
          <a:prstGeom prst="rect">
            <a:avLst/>
          </a:prstGeom>
        </p:spPr>
        <p:txBody>
          <a:bodyPr spcFirstLastPara="1" wrap="square" lIns="479475" tIns="479475" rIns="479475" bIns="479475" anchor="b" anchorCtr="0">
            <a:normAutofit fontScale="90000"/>
          </a:bodyPr>
          <a:lstStyle/>
          <a:p>
            <a:pPr marL="0" lvl="0" indent="0" algn="ctr" rtl="0">
              <a:lnSpc>
                <a:spcPct val="115000"/>
              </a:lnSpc>
              <a:spcBef>
                <a:spcPts val="0"/>
              </a:spcBef>
              <a:spcAft>
                <a:spcPts val="0"/>
              </a:spcAft>
              <a:buClr>
                <a:schemeClr val="dk1"/>
              </a:buClr>
              <a:buSzPts val="990"/>
              <a:buFont typeface="Arial"/>
              <a:buNone/>
            </a:pPr>
            <a:r>
              <a:rPr lang="en" sz="7200" b="1" dirty="0">
                <a:solidFill>
                  <a:srgbClr val="1C4587"/>
                </a:solidFill>
                <a:latin typeface="Georgia"/>
                <a:ea typeface="Georgia"/>
                <a:cs typeface="Georgia"/>
                <a:sym typeface="Georgia"/>
              </a:rPr>
              <a:t>Nonparametric Bootstrap Kolmogorov-Smirnov Goodness-of-Fit Test for Marginal Distributions of Stationary Time Series</a:t>
            </a:r>
            <a:endParaRPr sz="7200" b="1" dirty="0">
              <a:solidFill>
                <a:srgbClr val="1C4587"/>
              </a:solidFill>
              <a:latin typeface="Georgia"/>
              <a:ea typeface="Georgia"/>
              <a:cs typeface="Georgia"/>
              <a:sym typeface="Georgia"/>
            </a:endParaRPr>
          </a:p>
          <a:p>
            <a:pPr marL="0" lvl="0" indent="0" algn="ctr" rtl="0">
              <a:spcBef>
                <a:spcPts val="0"/>
              </a:spcBef>
              <a:spcAft>
                <a:spcPts val="0"/>
              </a:spcAft>
              <a:buClr>
                <a:schemeClr val="dk1"/>
              </a:buClr>
              <a:buSzPts val="990"/>
              <a:buFont typeface="Arial"/>
              <a:buNone/>
            </a:pPr>
            <a:r>
              <a:rPr lang="en" sz="6000" dirty="0">
                <a:highlight>
                  <a:schemeClr val="lt1"/>
                </a:highlight>
                <a:latin typeface="Georgia"/>
                <a:ea typeface="Georgia"/>
                <a:cs typeface="Georgia"/>
                <a:sym typeface="Georgia"/>
              </a:rPr>
              <a:t>Mathew Chandy</a:t>
            </a:r>
            <a:r>
              <a:rPr lang="en" sz="6000" baseline="30000" dirty="0">
                <a:highlight>
                  <a:schemeClr val="lt1"/>
                </a:highlight>
                <a:latin typeface="Georgia"/>
                <a:ea typeface="Georgia"/>
                <a:cs typeface="Georgia"/>
                <a:sym typeface="Georgia"/>
              </a:rPr>
              <a:t>1</a:t>
            </a:r>
            <a:r>
              <a:rPr lang="en" sz="6000" dirty="0">
                <a:highlight>
                  <a:schemeClr val="lt1"/>
                </a:highlight>
                <a:latin typeface="Georgia"/>
                <a:ea typeface="Georgia"/>
                <a:cs typeface="Georgia"/>
                <a:sym typeface="Georgia"/>
              </a:rPr>
              <a:t>, Elizabeth Schifano</a:t>
            </a:r>
            <a:r>
              <a:rPr lang="en" sz="6000" baseline="30000" dirty="0">
                <a:highlight>
                  <a:schemeClr val="lt1"/>
                </a:highlight>
                <a:latin typeface="Georgia"/>
                <a:ea typeface="Georgia"/>
                <a:cs typeface="Georgia"/>
                <a:sym typeface="Georgia"/>
              </a:rPr>
              <a:t>1</a:t>
            </a:r>
            <a:r>
              <a:rPr lang="en" sz="6000" dirty="0">
                <a:highlight>
                  <a:schemeClr val="lt1"/>
                </a:highlight>
                <a:latin typeface="Georgia"/>
                <a:ea typeface="Georgia"/>
                <a:cs typeface="Georgia"/>
                <a:sym typeface="Georgia"/>
              </a:rPr>
              <a:t>, Jun Yan</a:t>
            </a:r>
            <a:r>
              <a:rPr lang="en" sz="6000" baseline="30000" dirty="0">
                <a:highlight>
                  <a:schemeClr val="lt1"/>
                </a:highlight>
                <a:latin typeface="Georgia"/>
                <a:ea typeface="Georgia"/>
                <a:cs typeface="Georgia"/>
                <a:sym typeface="Georgia"/>
              </a:rPr>
              <a:t>1</a:t>
            </a:r>
            <a:r>
              <a:rPr lang="en" sz="6000" dirty="0">
                <a:highlight>
                  <a:schemeClr val="lt1"/>
                </a:highlight>
                <a:latin typeface="Georgia"/>
                <a:ea typeface="Georgia"/>
                <a:cs typeface="Georgia"/>
                <a:sym typeface="Georgia"/>
              </a:rPr>
              <a:t>, Xianyang Zhang</a:t>
            </a:r>
            <a:r>
              <a:rPr lang="en" sz="6000" baseline="30000" dirty="0">
                <a:highlight>
                  <a:schemeClr val="lt1"/>
                </a:highlight>
                <a:latin typeface="Georgia"/>
                <a:ea typeface="Georgia"/>
                <a:cs typeface="Georgia"/>
                <a:sym typeface="Georgia"/>
              </a:rPr>
              <a:t>2</a:t>
            </a:r>
            <a:br>
              <a:rPr lang="en" sz="6000" baseline="30000" dirty="0">
                <a:highlight>
                  <a:schemeClr val="lt1"/>
                </a:highlight>
                <a:latin typeface="Georgia"/>
                <a:ea typeface="Georgia"/>
                <a:cs typeface="Georgia"/>
                <a:sym typeface="Georgia"/>
              </a:rPr>
            </a:br>
            <a:r>
              <a:rPr lang="en" sz="4400" baseline="30000" dirty="0">
                <a:highlight>
                  <a:schemeClr val="lt1"/>
                </a:highlight>
                <a:latin typeface="Georgia"/>
                <a:ea typeface="Georgia"/>
                <a:cs typeface="Georgia"/>
                <a:sym typeface="Georgia"/>
              </a:rPr>
              <a:t>1 University of Connecticut; 2 Texas A&amp;M University</a:t>
            </a:r>
            <a:endParaRPr sz="6000" dirty="0"/>
          </a:p>
        </p:txBody>
      </p:sp>
      <p:sp>
        <p:nvSpPr>
          <p:cNvPr id="56" name="Google Shape;56;p13"/>
          <p:cNvSpPr txBox="1"/>
          <p:nvPr/>
        </p:nvSpPr>
        <p:spPr>
          <a:xfrm>
            <a:off x="18138025" y="2994400"/>
            <a:ext cx="3000000" cy="30000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endParaRPr dirty="0"/>
          </a:p>
        </p:txBody>
      </p:sp>
      <mc:AlternateContent xmlns:mc="http://schemas.openxmlformats.org/markup-compatibility/2006">
        <mc:Choice xmlns:a14="http://schemas.microsoft.com/office/drawing/2010/main" Requires="a14">
          <p:sp>
            <p:nvSpPr>
              <p:cNvPr id="12" name="TextBox 11">
                <a:extLst>
                  <a:ext uri="{FF2B5EF4-FFF2-40B4-BE49-F238E27FC236}">
                    <a16:creationId xmlns:a16="http://schemas.microsoft.com/office/drawing/2014/main" id="{DF72FB1E-C502-2BC0-0F37-95D2C3EA7542}"/>
                  </a:ext>
                </a:extLst>
              </p:cNvPr>
              <p:cNvSpPr txBox="1"/>
              <p:nvPr/>
            </p:nvSpPr>
            <p:spPr>
              <a:xfrm>
                <a:off x="510201" y="4254871"/>
                <a:ext cx="11199358" cy="3786934"/>
              </a:xfrm>
              <a:prstGeom prst="rect">
                <a:avLst/>
              </a:prstGeom>
              <a:noFill/>
            </p:spPr>
            <p:txBody>
              <a:bodyPr wrap="square" rtlCol="0">
                <a:spAutoFit/>
              </a:bodyPr>
              <a:lstStyle/>
              <a:p>
                <a:r>
                  <a:rPr lang="en-US" sz="2400" dirty="0">
                    <a:effectLst/>
                    <a:latin typeface="Times New Roman" panose="02020603050405020304" pitchFamily="18" charset="0"/>
                    <a:cs typeface="Times New Roman" panose="02020603050405020304" pitchFamily="18" charset="0"/>
                  </a:rPr>
                  <a:t>	The Kolmogorov-Smirnov (KS) test is a useful goodness-of-fit statistic. Let </a:t>
                </a:r>
                <a14:m>
                  <m:oMath xmlns:m="http://schemas.openxmlformats.org/officeDocument/2006/math">
                    <m:r>
                      <a:rPr lang="en-US" sz="2400" b="0" i="1" smtClean="0">
                        <a:effectLst/>
                        <a:latin typeface="Cambria Math" panose="02040503050406030204" pitchFamily="18" charset="0"/>
                      </a:rPr>
                      <m:t>𝑋</m:t>
                    </m:r>
                  </m:oMath>
                </a14:m>
                <a:r>
                  <a:rPr lang="en-US" sz="2400" dirty="0">
                    <a:effectLst/>
                    <a:latin typeface="Times New Roman" panose="02020603050405020304" pitchFamily="18" charset="0"/>
                    <a:cs typeface="Times New Roman" panose="02020603050405020304" pitchFamily="18" charset="0"/>
                  </a:rPr>
                  <a:t> be a random sample of size </a:t>
                </a:r>
                <a14:m>
                  <m:oMath xmlns:m="http://schemas.openxmlformats.org/officeDocument/2006/math">
                    <m:r>
                      <a:rPr lang="en-US" sz="2400" b="0" i="1" smtClean="0">
                        <a:effectLst/>
                        <a:latin typeface="Cambria Math" panose="02040503050406030204" pitchFamily="18" charset="0"/>
                      </a:rPr>
                      <m:t>𝑛</m:t>
                    </m:r>
                  </m:oMath>
                </a14:m>
                <a:r>
                  <a:rPr lang="en-US" sz="2400" dirty="0">
                    <a:effectLst/>
                    <a:latin typeface="Times New Roman" panose="02020603050405020304" pitchFamily="18" charset="0"/>
                    <a:cs typeface="Times New Roman" panose="02020603050405020304" pitchFamily="18" charset="0"/>
                  </a:rPr>
                  <a:t> from some continuous distribution and the null hypothesis </a:t>
                </a:r>
                <a14:m>
                  <m:oMath xmlns:m="http://schemas.openxmlformats.org/officeDocument/2006/math">
                    <m:sSub>
                      <m:sSubPr>
                        <m:ctrlPr>
                          <a:rPr lang="en-US" sz="2400" b="0" i="1" smtClean="0">
                            <a:effectLst/>
                            <a:latin typeface="Cambria Math" panose="02040503050406030204" pitchFamily="18" charset="0"/>
                          </a:rPr>
                        </m:ctrlPr>
                      </m:sSubPr>
                      <m:e>
                        <m:r>
                          <a:rPr lang="en-US" sz="2400" b="0" i="1" smtClean="0">
                            <a:effectLst/>
                            <a:latin typeface="Cambria Math" panose="02040503050406030204" pitchFamily="18" charset="0"/>
                          </a:rPr>
                          <m:t>𝐻</m:t>
                        </m:r>
                      </m:e>
                      <m:sub>
                        <m:r>
                          <a:rPr lang="en-US" sz="2400" b="0" i="1" smtClean="0">
                            <a:effectLst/>
                            <a:latin typeface="Cambria Math" panose="02040503050406030204" pitchFamily="18" charset="0"/>
                          </a:rPr>
                          <m:t>0</m:t>
                        </m:r>
                      </m:sub>
                    </m:sSub>
                  </m:oMath>
                </a14:m>
                <a:r>
                  <a:rPr lang="en-US" sz="2400" dirty="0">
                    <a:effectLst/>
                    <a:latin typeface="Times New Roman" panose="02020603050405020304" pitchFamily="18" charset="0"/>
                    <a:cs typeface="Times New Roman" panose="02020603050405020304" pitchFamily="18" charset="0"/>
                  </a:rPr>
                  <a:t> be that </a:t>
                </a:r>
                <a14:m>
                  <m:oMath xmlns:m="http://schemas.openxmlformats.org/officeDocument/2006/math">
                    <m:sSub>
                      <m:sSubPr>
                        <m:ctrlPr>
                          <a:rPr lang="en-US" sz="2400" i="1" smtClean="0">
                            <a:effectLst/>
                            <a:latin typeface="Cambria Math" panose="02040503050406030204" pitchFamily="18" charset="0"/>
                          </a:rPr>
                        </m:ctrlPr>
                      </m:sSubPr>
                      <m:e>
                        <m:r>
                          <a:rPr lang="en-US" sz="2400" b="0" i="1" smtClean="0">
                            <a:effectLst/>
                            <a:latin typeface="Cambria Math" panose="02040503050406030204" pitchFamily="18" charset="0"/>
                          </a:rPr>
                          <m:t>𝑋</m:t>
                        </m:r>
                      </m:e>
                      <m:sub>
                        <m:r>
                          <a:rPr lang="en-US" sz="2400" b="0" i="1" smtClean="0">
                            <a:effectLst/>
                            <a:latin typeface="Cambria Math" panose="02040503050406030204" pitchFamily="18" charset="0"/>
                          </a:rPr>
                          <m:t>𝑖</m:t>
                        </m:r>
                      </m:sub>
                    </m:sSub>
                  </m:oMath>
                </a14:m>
                <a:r>
                  <a:rPr lang="en-US" sz="2400" dirty="0">
                    <a:effectLst/>
                    <a:latin typeface="Times New Roman" panose="02020603050405020304" pitchFamily="18" charset="0"/>
                    <a:cs typeface="Times New Roman" panose="02020603050405020304" pitchFamily="18" charset="0"/>
                  </a:rPr>
                  <a:t>’s follow the hypothesized distribution </a:t>
                </a:r>
                <a14:m>
                  <m:oMath xmlns:m="http://schemas.openxmlformats.org/officeDocument/2006/math">
                    <m:r>
                      <a:rPr lang="en-US" sz="2400" b="0" i="1" smtClean="0">
                        <a:effectLst/>
                        <a:latin typeface="Cambria Math" panose="02040503050406030204" pitchFamily="18" charset="0"/>
                      </a:rPr>
                      <m:t>𝐹</m:t>
                    </m:r>
                  </m:oMath>
                </a14:m>
                <a:r>
                  <a:rPr lang="en-US" sz="2400" dirty="0">
                    <a:effectLst/>
                    <a:latin typeface="Times New Roman" panose="02020603050405020304" pitchFamily="18" charset="0"/>
                    <a:cs typeface="Times New Roman" panose="02020603050405020304" pitchFamily="18" charset="0"/>
                  </a:rPr>
                  <a:t>. If we let </a:t>
                </a:r>
              </a:p>
              <a:p>
                <a14:m>
                  <m:oMath xmlns:m="http://schemas.openxmlformats.org/officeDocument/2006/math">
                    <m:sSub>
                      <m:sSubPr>
                        <m:ctrlPr>
                          <a:rPr lang="en-US" sz="2400" i="1" smtClean="0">
                            <a:effectLst/>
                            <a:latin typeface="Cambria Math" panose="02040503050406030204" pitchFamily="18" charset="0"/>
                          </a:rPr>
                        </m:ctrlPr>
                      </m:sSubPr>
                      <m:e>
                        <m:r>
                          <a:rPr lang="en-US" sz="2400" b="0" i="1" smtClean="0">
                            <a:effectLst/>
                            <a:latin typeface="Cambria Math" panose="02040503050406030204" pitchFamily="18" charset="0"/>
                          </a:rPr>
                          <m:t>𝐹</m:t>
                        </m:r>
                      </m:e>
                      <m:sub>
                        <m:r>
                          <a:rPr lang="en-US" sz="2400" b="0" i="1" smtClean="0">
                            <a:effectLst/>
                            <a:latin typeface="Cambria Math" panose="02040503050406030204" pitchFamily="18" charset="0"/>
                          </a:rPr>
                          <m:t>𝑛</m:t>
                        </m:r>
                      </m:sub>
                    </m:sSub>
                    <m:d>
                      <m:dPr>
                        <m:ctrlPr>
                          <a:rPr lang="en-US" sz="2400" b="0" i="1" smtClean="0">
                            <a:effectLst/>
                            <a:latin typeface="Cambria Math" panose="02040503050406030204" pitchFamily="18" charset="0"/>
                          </a:rPr>
                        </m:ctrlPr>
                      </m:dPr>
                      <m:e>
                        <m:r>
                          <a:rPr lang="en-US" sz="2400" b="0" i="1" smtClean="0">
                            <a:effectLst/>
                            <a:latin typeface="Cambria Math" panose="02040503050406030204" pitchFamily="18" charset="0"/>
                          </a:rPr>
                          <m:t>𝑡</m:t>
                        </m:r>
                      </m:e>
                    </m:d>
                    <m:r>
                      <a:rPr lang="en-US" sz="2400" b="0" i="1" smtClean="0">
                        <a:effectLst/>
                        <a:latin typeface="Cambria Math" panose="02040503050406030204" pitchFamily="18" charset="0"/>
                      </a:rPr>
                      <m:t>= </m:t>
                    </m:r>
                    <m:nary>
                      <m:naryPr>
                        <m:chr m:val="∑"/>
                        <m:limLoc m:val="subSup"/>
                        <m:ctrlPr>
                          <a:rPr lang="en-US" sz="2400" b="0" i="1" smtClean="0">
                            <a:effectLst/>
                            <a:latin typeface="Cambria Math" panose="02040503050406030204" pitchFamily="18" charset="0"/>
                          </a:rPr>
                        </m:ctrlPr>
                      </m:naryPr>
                      <m:sub>
                        <m:r>
                          <m:rPr>
                            <m:brk m:alnAt="25"/>
                          </m:rPr>
                          <a:rPr lang="en-US" sz="2400" b="0" i="1" smtClean="0">
                            <a:effectLst/>
                            <a:latin typeface="Cambria Math" panose="02040503050406030204" pitchFamily="18" charset="0"/>
                          </a:rPr>
                          <m:t>𝑖</m:t>
                        </m:r>
                        <m:r>
                          <a:rPr lang="en-US" sz="2400" b="0" i="1" smtClean="0">
                            <a:effectLst/>
                            <a:latin typeface="Cambria Math" panose="02040503050406030204" pitchFamily="18" charset="0"/>
                          </a:rPr>
                          <m:t>=1</m:t>
                        </m:r>
                      </m:sub>
                      <m:sup>
                        <m:r>
                          <a:rPr lang="en-US" sz="2400" b="0" i="1" smtClean="0">
                            <a:effectLst/>
                            <a:latin typeface="Cambria Math" panose="02040503050406030204" pitchFamily="18" charset="0"/>
                          </a:rPr>
                          <m:t>𝑛</m:t>
                        </m:r>
                      </m:sup>
                      <m:e>
                        <m:r>
                          <a:rPr lang="en-US" sz="2400" b="0" i="1" smtClean="0">
                            <a:effectLst/>
                            <a:latin typeface="Cambria Math" panose="02040503050406030204" pitchFamily="18" charset="0"/>
                          </a:rPr>
                          <m:t>𝐼</m:t>
                        </m:r>
                        <m:r>
                          <a:rPr lang="en-US" sz="2400" b="0" i="1" smtClean="0">
                            <a:effectLst/>
                            <a:latin typeface="Cambria Math" panose="02040503050406030204" pitchFamily="18" charset="0"/>
                          </a:rPr>
                          <m:t>(</m:t>
                        </m:r>
                        <m:sSub>
                          <m:sSubPr>
                            <m:ctrlPr>
                              <a:rPr lang="en-US" sz="2400" b="0" i="1" smtClean="0">
                                <a:effectLst/>
                                <a:latin typeface="Cambria Math" panose="02040503050406030204" pitchFamily="18" charset="0"/>
                              </a:rPr>
                            </m:ctrlPr>
                          </m:sSubPr>
                          <m:e>
                            <m:r>
                              <a:rPr lang="en-US" sz="2400" b="0" i="1" smtClean="0">
                                <a:effectLst/>
                                <a:latin typeface="Cambria Math" panose="02040503050406030204" pitchFamily="18" charset="0"/>
                              </a:rPr>
                              <m:t>𝑋</m:t>
                            </m:r>
                          </m:e>
                          <m:sub>
                            <m:r>
                              <a:rPr lang="en-US" sz="2400" b="0" i="1" smtClean="0">
                                <a:effectLst/>
                                <a:latin typeface="Cambria Math" panose="02040503050406030204" pitchFamily="18" charset="0"/>
                              </a:rPr>
                              <m:t>𝑖</m:t>
                            </m:r>
                          </m:sub>
                        </m:sSub>
                        <m:r>
                          <a:rPr lang="en-US" sz="2400" b="0" i="1" smtClean="0">
                            <a:effectLst/>
                            <a:latin typeface="Cambria Math" panose="02040503050406030204" pitchFamily="18" charset="0"/>
                            <a:ea typeface="Cambria Math" panose="02040503050406030204" pitchFamily="18" charset="0"/>
                          </a:rPr>
                          <m:t>≤</m:t>
                        </m:r>
                        <m:r>
                          <a:rPr lang="en-US" sz="2400" b="0" i="1" smtClean="0">
                            <a:effectLst/>
                            <a:latin typeface="Cambria Math" panose="02040503050406030204" pitchFamily="18" charset="0"/>
                            <a:ea typeface="Cambria Math" panose="02040503050406030204" pitchFamily="18" charset="0"/>
                          </a:rPr>
                          <m:t>𝑡</m:t>
                        </m:r>
                        <m:r>
                          <a:rPr lang="en-US" sz="2400" b="0" i="1" smtClean="0">
                            <a:effectLst/>
                            <a:latin typeface="Cambria Math" panose="02040503050406030204" pitchFamily="18" charset="0"/>
                            <a:ea typeface="Cambria Math" panose="02040503050406030204" pitchFamily="18" charset="0"/>
                          </a:rPr>
                          <m:t>)/</m:t>
                        </m:r>
                        <m:r>
                          <a:rPr lang="en-US" sz="2400" b="0" i="1" smtClean="0">
                            <a:effectLst/>
                            <a:latin typeface="Cambria Math" panose="02040503050406030204" pitchFamily="18" charset="0"/>
                            <a:ea typeface="Cambria Math" panose="02040503050406030204" pitchFamily="18" charset="0"/>
                          </a:rPr>
                          <m:t>𝑛</m:t>
                        </m:r>
                      </m:e>
                    </m:nary>
                  </m:oMath>
                </a14:m>
                <a:r>
                  <a:rPr lang="en-US" sz="2400" dirty="0">
                    <a:effectLst/>
                    <a:latin typeface="Times New Roman" panose="02020603050405020304" pitchFamily="18" charset="0"/>
                    <a:cs typeface="Times New Roman" panose="02020603050405020304" pitchFamily="18" charset="0"/>
                  </a:rPr>
                  <a:t> be the empirical cumulative distribution function of the sample, where </a:t>
                </a:r>
                <a14:m>
                  <m:oMath xmlns:m="http://schemas.openxmlformats.org/officeDocument/2006/math">
                    <m:r>
                      <a:rPr lang="en-US" sz="2400" b="0" i="1" smtClean="0">
                        <a:effectLst/>
                        <a:latin typeface="Cambria Math" panose="02040503050406030204" pitchFamily="18" charset="0"/>
                      </a:rPr>
                      <m:t>𝐼</m:t>
                    </m:r>
                    <m:r>
                      <a:rPr lang="en-US" sz="2400" b="0" i="1" smtClean="0">
                        <a:effectLst/>
                        <a:latin typeface="Cambria Math" panose="02040503050406030204" pitchFamily="18" charset="0"/>
                      </a:rPr>
                      <m:t>(.)</m:t>
                    </m:r>
                  </m:oMath>
                </a14:m>
                <a:r>
                  <a:rPr lang="en-US" sz="2400" dirty="0">
                    <a:effectLst/>
                    <a:latin typeface="Times New Roman" panose="02020603050405020304" pitchFamily="18" charset="0"/>
                    <a:cs typeface="Times New Roman" panose="02020603050405020304" pitchFamily="18" charset="0"/>
                  </a:rPr>
                  <a:t> is the indicator function, the KS test statistic takes the form</a:t>
                </a:r>
              </a:p>
              <a:p>
                <a:endParaRPr lang="en-US" sz="2400" dirty="0">
                  <a:latin typeface="CMMI12"/>
                </a:endParaRPr>
              </a:p>
              <a:p>
                <a:endParaRPr lang="en-US" sz="2400" dirty="0">
                  <a:latin typeface="CMMI12"/>
                </a:endParaRPr>
              </a:p>
              <a:p>
                <a:r>
                  <a:rPr lang="en-US" sz="2400" dirty="0">
                    <a:effectLst/>
                    <a:latin typeface="Times New Roman" panose="02020603050405020304" pitchFamily="18" charset="0"/>
                    <a:cs typeface="Times New Roman" panose="02020603050405020304" pitchFamily="18" charset="0"/>
                  </a:rPr>
                  <a:t>The KS test can be applied to a variety of fields. Examples are cosmic microwave background radiation (</a:t>
                </a:r>
                <a:r>
                  <a:rPr lang="en-US" sz="2400" dirty="0">
                    <a:solidFill>
                      <a:srgbClr val="0000FF"/>
                    </a:solidFill>
                    <a:effectLst/>
                    <a:latin typeface="Times New Roman" panose="02020603050405020304" pitchFamily="18" charset="0"/>
                    <a:cs typeface="Times New Roman" panose="02020603050405020304" pitchFamily="18" charset="0"/>
                  </a:rPr>
                  <a:t>Næss</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2012</a:t>
                </a:r>
                <a:r>
                  <a:rPr lang="en-US" sz="2400" dirty="0">
                    <a:effectLst/>
                    <a:latin typeface="Times New Roman" panose="02020603050405020304" pitchFamily="18" charset="0"/>
                    <a:cs typeface="Times New Roman" panose="02020603050405020304" pitchFamily="18" charset="0"/>
                  </a:rPr>
                  <a:t>), count rate of radioactive data (</a:t>
                </a:r>
                <a:r>
                  <a:rPr lang="en-US" sz="2400" dirty="0">
                    <a:solidFill>
                      <a:srgbClr val="0000FF"/>
                    </a:solidFill>
                    <a:effectLst/>
                    <a:latin typeface="Times New Roman" panose="02020603050405020304" pitchFamily="18" charset="0"/>
                    <a:cs typeface="Times New Roman" panose="02020603050405020304" pitchFamily="18" charset="0"/>
                  </a:rPr>
                  <a:t>Aslam</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2020</a:t>
                </a:r>
                <a:r>
                  <a:rPr lang="en-US" sz="2400" dirty="0">
                    <a:effectLst/>
                    <a:latin typeface="Times New Roman" panose="02020603050405020304" pitchFamily="18" charset="0"/>
                    <a:cs typeface="Times New Roman" panose="02020603050405020304" pitchFamily="18" charset="0"/>
                  </a:rPr>
                  <a:t>), gear condition monitoring (</a:t>
                </a:r>
                <a:r>
                  <a:rPr lang="en-US" sz="2400" dirty="0">
                    <a:solidFill>
                      <a:srgbClr val="0000FF"/>
                    </a:solidFill>
                    <a:effectLst/>
                    <a:latin typeface="Times New Roman" panose="02020603050405020304" pitchFamily="18" charset="0"/>
                    <a:cs typeface="Times New Roman" panose="02020603050405020304" pitchFamily="18" charset="0"/>
                  </a:rPr>
                  <a:t>Andrade et al.</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2001</a:t>
                </a:r>
                <a:r>
                  <a:rPr lang="en-US" sz="2400" dirty="0">
                    <a:effectLst/>
                    <a:latin typeface="Times New Roman" panose="02020603050405020304" pitchFamily="18" charset="0"/>
                    <a:cs typeface="Times New Roman" panose="02020603050405020304" pitchFamily="18" charset="0"/>
                  </a:rPr>
                  <a:t>),  and financial markets (</a:t>
                </a:r>
                <a:r>
                  <a:rPr lang="en-US" sz="2400" dirty="0">
                    <a:solidFill>
                      <a:srgbClr val="0000FF"/>
                    </a:solidFill>
                    <a:effectLst/>
                    <a:latin typeface="Times New Roman" panose="02020603050405020304" pitchFamily="18" charset="0"/>
                    <a:cs typeface="Times New Roman" panose="02020603050405020304" pitchFamily="18" charset="0"/>
                  </a:rPr>
                  <a:t>Lux</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2001</a:t>
                </a:r>
                <a:r>
                  <a:rPr lang="en-US" sz="2400" dirty="0">
                    <a:effectLst/>
                    <a:latin typeface="Times New Roman" panose="02020603050405020304" pitchFamily="18" charset="0"/>
                    <a:cs typeface="Times New Roman" panose="02020603050405020304" pitchFamily="18" charset="0"/>
                  </a:rPr>
                  <a:t>). </a:t>
                </a:r>
              </a:p>
            </p:txBody>
          </p:sp>
        </mc:Choice>
        <mc:Fallback>
          <p:sp>
            <p:nvSpPr>
              <p:cNvPr id="12" name="TextBox 11">
                <a:extLst>
                  <a:ext uri="{FF2B5EF4-FFF2-40B4-BE49-F238E27FC236}">
                    <a16:creationId xmlns:a16="http://schemas.microsoft.com/office/drawing/2014/main" id="{DF72FB1E-C502-2BC0-0F37-95D2C3EA7542}"/>
                  </a:ext>
                </a:extLst>
              </p:cNvPr>
              <p:cNvSpPr txBox="1">
                <a:spLocks noRot="1" noChangeAspect="1" noMove="1" noResize="1" noEditPoints="1" noAdjustHandles="1" noChangeArrowheads="1" noChangeShapeType="1" noTextEdit="1"/>
              </p:cNvSpPr>
              <p:nvPr/>
            </p:nvSpPr>
            <p:spPr>
              <a:xfrm>
                <a:off x="510201" y="4254871"/>
                <a:ext cx="11199358" cy="3786934"/>
              </a:xfrm>
              <a:prstGeom prst="rect">
                <a:avLst/>
              </a:prstGeom>
              <a:blipFill>
                <a:blip r:embed="rId3"/>
                <a:stretch>
                  <a:fillRect l="-906" t="-1338" r="-1472" b="-2676"/>
                </a:stretch>
              </a:blipFill>
            </p:spPr>
            <p:txBody>
              <a:bodyPr/>
              <a:lstStyle/>
              <a:p>
                <a:r>
                  <a:rPr lang="en-US">
                    <a:noFill/>
                  </a:rPr>
                  <a:t> </a:t>
                </a:r>
              </a:p>
            </p:txBody>
          </p:sp>
        </mc:Fallback>
      </mc:AlternateContent>
      <p:pic>
        <p:nvPicPr>
          <p:cNvPr id="13" name="Picture 12">
            <a:extLst>
              <a:ext uri="{FF2B5EF4-FFF2-40B4-BE49-F238E27FC236}">
                <a16:creationId xmlns:a16="http://schemas.microsoft.com/office/drawing/2014/main" id="{2503D910-1FBD-039E-D142-57C428AFB193}"/>
              </a:ext>
            </a:extLst>
          </p:cNvPr>
          <p:cNvPicPr>
            <a:picLocks noChangeAspect="1"/>
          </p:cNvPicPr>
          <p:nvPr/>
        </p:nvPicPr>
        <p:blipFill rotWithShape="1">
          <a:blip r:embed="rId4"/>
          <a:srcRect r="50353"/>
          <a:stretch/>
        </p:blipFill>
        <p:spPr>
          <a:xfrm>
            <a:off x="4083150" y="6010951"/>
            <a:ext cx="4053460" cy="961988"/>
          </a:xfrm>
          <a:prstGeom prst="rect">
            <a:avLst/>
          </a:prstGeom>
        </p:spPr>
      </p:pic>
      <p:sp>
        <p:nvSpPr>
          <p:cNvPr id="14" name="TextBox 13">
            <a:extLst>
              <a:ext uri="{FF2B5EF4-FFF2-40B4-BE49-F238E27FC236}">
                <a16:creationId xmlns:a16="http://schemas.microsoft.com/office/drawing/2014/main" id="{9029C09D-9D41-55F0-3DE6-9856B3C0144A}"/>
              </a:ext>
            </a:extLst>
          </p:cNvPr>
          <p:cNvSpPr txBox="1"/>
          <p:nvPr/>
        </p:nvSpPr>
        <p:spPr>
          <a:xfrm>
            <a:off x="529377" y="7955329"/>
            <a:ext cx="11199358" cy="3262432"/>
          </a:xfrm>
          <a:prstGeom prst="rect">
            <a:avLst/>
          </a:prstGeom>
          <a:noFill/>
        </p:spPr>
        <p:txBody>
          <a:bodyPr wrap="square" rtlCol="0">
            <a:spAutoFit/>
          </a:bodyPr>
          <a:lstStyle/>
          <a:p>
            <a:r>
              <a:rPr lang="en-US" sz="2400" dirty="0">
                <a:effectLst/>
                <a:latin typeface="Times New Roman" panose="02020603050405020304" pitchFamily="18" charset="0"/>
                <a:cs typeface="Times New Roman" panose="02020603050405020304" pitchFamily="18" charset="0"/>
              </a:rPr>
              <a:t>	Despite its widespread use, the KS test can be misapplied when its foundational assumptions are overlooked. The KS test assumes </a:t>
            </a:r>
          </a:p>
          <a:p>
            <a:pPr marL="457200" indent="-457200">
              <a:buFont typeface="+mj-lt"/>
              <a:buAutoNum type="arabicPeriod"/>
            </a:pPr>
            <a:r>
              <a:rPr lang="en-US" sz="2400" dirty="0">
                <a:effectLst/>
                <a:latin typeface="Times New Roman" panose="02020603050405020304" pitchFamily="18" charset="0"/>
                <a:cs typeface="Times New Roman" panose="02020603050405020304" pitchFamily="18" charset="0"/>
              </a:rPr>
              <a:t>The data are independently and identically distributed (i.i.d.) and</a:t>
            </a:r>
          </a:p>
          <a:p>
            <a:pPr marL="457200" indent="-457200">
              <a:buFont typeface="+mj-lt"/>
              <a:buAutoNum type="arabicPeriod"/>
            </a:pPr>
            <a:r>
              <a:rPr lang="en-US" sz="2400" dirty="0">
                <a:effectLst/>
                <a:latin typeface="Times New Roman" panose="02020603050405020304" pitchFamily="18" charset="0"/>
                <a:cs typeface="Times New Roman" panose="02020603050405020304" pitchFamily="18" charset="0"/>
              </a:rPr>
              <a:t>The hypothesized distribution is continuous and fully specified without the need for parameter estimation. </a:t>
            </a:r>
          </a:p>
          <a:p>
            <a:r>
              <a:rPr lang="en-US" sz="2400" dirty="0">
                <a:effectLst/>
                <a:latin typeface="Times New Roman" panose="02020603050405020304" pitchFamily="18" charset="0"/>
                <a:cs typeface="Times New Roman" panose="02020603050405020304" pitchFamily="18" charset="0"/>
              </a:rPr>
              <a:t>For violations of 2, </a:t>
            </a:r>
            <a:r>
              <a:rPr lang="en-US" sz="2400" dirty="0">
                <a:solidFill>
                  <a:srgbClr val="0000FF"/>
                </a:solidFill>
                <a:effectLst/>
                <a:latin typeface="Times New Roman" panose="02020603050405020304" pitchFamily="18" charset="0"/>
                <a:cs typeface="Times New Roman" panose="02020603050405020304" pitchFamily="18" charset="0"/>
              </a:rPr>
              <a:t>Zeimbekakis </a:t>
            </a:r>
            <a:r>
              <a:rPr lang="en-US" sz="2400" dirty="0">
                <a:effectLst/>
                <a:latin typeface="Times New Roman" panose="02020603050405020304" pitchFamily="18" charset="0"/>
                <a:cs typeface="Times New Roman" panose="02020603050405020304" pitchFamily="18" charset="0"/>
              </a:rPr>
              <a:t>(</a:t>
            </a:r>
            <a:r>
              <a:rPr lang="en-US" sz="2400" dirty="0">
                <a:solidFill>
                  <a:srgbClr val="0000FF"/>
                </a:solidFill>
                <a:effectLst/>
                <a:latin typeface="Times New Roman" panose="02020603050405020304" pitchFamily="18" charset="0"/>
                <a:cs typeface="Times New Roman" panose="02020603050405020304" pitchFamily="18" charset="0"/>
              </a:rPr>
              <a:t>2022</a:t>
            </a:r>
            <a:r>
              <a:rPr lang="en-US" sz="2400" dirty="0">
                <a:effectLst/>
                <a:latin typeface="Times New Roman" panose="02020603050405020304" pitchFamily="18" charset="0"/>
                <a:cs typeface="Times New Roman" panose="02020603050405020304" pitchFamily="18" charset="0"/>
              </a:rPr>
              <a:t>) proposed a parametric bootstrap, whereas </a:t>
            </a:r>
            <a:r>
              <a:rPr lang="en-US" sz="2400" dirty="0">
                <a:solidFill>
                  <a:srgbClr val="0000FF"/>
                </a:solidFill>
                <a:effectLst/>
                <a:latin typeface="Times New Roman" panose="02020603050405020304" pitchFamily="18" charset="0"/>
                <a:cs typeface="Times New Roman" panose="02020603050405020304" pitchFamily="18" charset="0"/>
              </a:rPr>
              <a:t>Babu and</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Rao </a:t>
            </a:r>
            <a:r>
              <a:rPr lang="en-US" sz="2400" dirty="0">
                <a:effectLst/>
                <a:latin typeface="Times New Roman" panose="02020603050405020304" pitchFamily="18" charset="0"/>
                <a:cs typeface="Times New Roman" panose="02020603050405020304" pitchFamily="18" charset="0"/>
              </a:rPr>
              <a:t>(</a:t>
            </a:r>
            <a:r>
              <a:rPr lang="en-US" sz="2400" dirty="0">
                <a:solidFill>
                  <a:srgbClr val="0000FF"/>
                </a:solidFill>
                <a:effectLst/>
                <a:latin typeface="Times New Roman" panose="02020603050405020304" pitchFamily="18" charset="0"/>
                <a:cs typeface="Times New Roman" panose="02020603050405020304" pitchFamily="18" charset="0"/>
              </a:rPr>
              <a:t>2004</a:t>
            </a:r>
            <a:r>
              <a:rPr lang="en-US" sz="2400" dirty="0">
                <a:effectLst/>
                <a:latin typeface="Times New Roman" panose="02020603050405020304" pitchFamily="18" charset="0"/>
                <a:cs typeface="Times New Roman" panose="02020603050405020304" pitchFamily="18" charset="0"/>
              </a:rPr>
              <a:t>) address this issue through non-parametric bootstrap.</a:t>
            </a:r>
          </a:p>
          <a:p>
            <a:r>
              <a:rPr lang="en-US" sz="2400" dirty="0">
                <a:effectLst/>
                <a:latin typeface="Times New Roman" panose="02020603050405020304" pitchFamily="18" charset="0"/>
                <a:cs typeface="Times New Roman" panose="02020603050405020304" pitchFamily="18" charset="0"/>
              </a:rPr>
              <a:t> </a:t>
            </a:r>
          </a:p>
          <a:p>
            <a:endParaRPr lang="en-US" dirty="0">
              <a:effectLst/>
              <a:latin typeface="Times New Roman" panose="02020603050405020304" pitchFamily="18" charset="0"/>
              <a:cs typeface="Times New Roman" panose="02020603050405020304" pitchFamily="18" charset="0"/>
            </a:endParaRPr>
          </a:p>
        </p:txBody>
      </p:sp>
      <mc:AlternateContent xmlns:mc="http://schemas.openxmlformats.org/markup-compatibility/2006">
        <mc:Choice xmlns:a14="http://schemas.microsoft.com/office/drawing/2010/main" Requires="a14">
          <p:sp>
            <p:nvSpPr>
              <p:cNvPr id="15" name="TextBox 14">
                <a:extLst>
                  <a:ext uri="{FF2B5EF4-FFF2-40B4-BE49-F238E27FC236}">
                    <a16:creationId xmlns:a16="http://schemas.microsoft.com/office/drawing/2014/main" id="{4AC5E7B6-92CB-913A-08C2-CB9AA8C91CFA}"/>
                  </a:ext>
                </a:extLst>
              </p:cNvPr>
              <p:cNvSpPr txBox="1"/>
              <p:nvPr/>
            </p:nvSpPr>
            <p:spPr>
              <a:xfrm>
                <a:off x="483312" y="10527737"/>
                <a:ext cx="11270785" cy="4909101"/>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	Consider a stationary time series </a:t>
                </a:r>
                <a14:m>
                  <m:oMath xmlns:m="http://schemas.openxmlformats.org/officeDocument/2006/math">
                    <m:r>
                      <a:rPr lang="en-US" sz="2400" i="1">
                        <a:latin typeface="Cambria Math" panose="02040503050406030204" pitchFamily="18" charset="0"/>
                        <a:cs typeface="Times New Roman" panose="02020603050405020304" pitchFamily="18" charset="0"/>
                      </a:rPr>
                      <m:t>{</m:t>
                    </m:r>
                    <m:sSub>
                      <m:sSubPr>
                        <m:ctrlPr>
                          <a:rPr lang="en-US" sz="2400" i="1">
                            <a:latin typeface="Cambria Math" panose="02040503050406030204" pitchFamily="18" charset="0"/>
                            <a:cs typeface="Times New Roman" panose="02020603050405020304" pitchFamily="18" charset="0"/>
                          </a:rPr>
                        </m:ctrlPr>
                      </m:sSub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𝑡</m:t>
                        </m:r>
                      </m:sub>
                    </m:sSub>
                    <m:r>
                      <a:rPr lang="en-US" sz="2400" i="1">
                        <a:latin typeface="Cambria Math" panose="02040503050406030204" pitchFamily="18" charset="0"/>
                        <a:cs typeface="Times New Roman" panose="02020603050405020304" pitchFamily="18" charset="0"/>
                      </a:rPr>
                      <m:t>: </m:t>
                    </m:r>
                    <m:r>
                      <a:rPr lang="en-US" sz="2400" i="1">
                        <a:latin typeface="Cambria Math" panose="02040503050406030204" pitchFamily="18" charset="0"/>
                        <a:cs typeface="Times New Roman" panose="02020603050405020304" pitchFamily="18" charset="0"/>
                      </a:rPr>
                      <m:t>𝑡</m:t>
                    </m:r>
                    <m:r>
                      <a:rPr lang="en-US" sz="2400" i="1">
                        <a:latin typeface="Cambria Math" panose="02040503050406030204" pitchFamily="18" charset="0"/>
                        <a:cs typeface="Times New Roman" panose="02020603050405020304" pitchFamily="18" charset="0"/>
                      </a:rPr>
                      <m:t> = 1, . . . , </m:t>
                    </m:r>
                    <m:r>
                      <a:rPr lang="en-US" sz="2400" i="1">
                        <a:latin typeface="Cambria Math" panose="02040503050406030204" pitchFamily="18" charset="0"/>
                        <a:cs typeface="Times New Roman" panose="02020603050405020304" pitchFamily="18" charset="0"/>
                      </a:rPr>
                      <m:t>𝑛</m:t>
                    </m:r>
                    <m:r>
                      <a:rPr lang="en-US" sz="2400" i="1">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with length </a:t>
                </a:r>
                <a14:m>
                  <m:oMath xmlns:m="http://schemas.openxmlformats.org/officeDocument/2006/math">
                    <m:r>
                      <a:rPr lang="en-US" sz="2400" i="1">
                        <a:latin typeface="Cambria Math" panose="02040503050406030204" pitchFamily="18" charset="0"/>
                        <a:cs typeface="Times New Roman" panose="02020603050405020304" pitchFamily="18" charset="0"/>
                      </a:rPr>
                      <m:t>𝑛</m:t>
                    </m:r>
                  </m:oMath>
                </a14:m>
                <a:r>
                  <a:rPr lang="en-US" sz="2400" dirty="0">
                    <a:latin typeface="Times New Roman" panose="02020603050405020304" pitchFamily="18" charset="0"/>
                    <a:cs typeface="Times New Roman" panose="02020603050405020304" pitchFamily="18" charset="0"/>
                  </a:rPr>
                  <a:t>. Let </a:t>
                </a:r>
                <a14:m>
                  <m:oMath xmlns:m="http://schemas.openxmlformats.org/officeDocument/2006/math">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𝐻</m:t>
                        </m:r>
                      </m:e>
                      <m:sub>
                        <m:r>
                          <a:rPr lang="en-US" sz="2400" b="0" i="1" smtClean="0">
                            <a:latin typeface="Cambria Math" panose="02040503050406030204" pitchFamily="18" charset="0"/>
                            <a:cs typeface="Times New Roman" panose="02020603050405020304" pitchFamily="18" charset="0"/>
                          </a:rPr>
                          <m:t>0</m:t>
                        </m:r>
                      </m:sub>
                    </m:sSub>
                    <m:r>
                      <a:rPr lang="en-US" sz="2400" b="0" i="1" smtClean="0">
                        <a:latin typeface="Cambria Math" panose="02040503050406030204" pitchFamily="18" charset="0"/>
                        <a:cs typeface="Times New Roman" panose="02020603050405020304" pitchFamily="18" charset="0"/>
                      </a:rPr>
                      <m:t>:</m:t>
                    </m:r>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𝑋</m:t>
                        </m:r>
                      </m:e>
                      <m:sub>
                        <m:r>
                          <a:rPr lang="en-US" sz="2400" b="0" i="1" smtClean="0">
                            <a:latin typeface="Cambria Math" panose="02040503050406030204" pitchFamily="18" charset="0"/>
                            <a:cs typeface="Times New Roman" panose="02020603050405020304" pitchFamily="18" charset="0"/>
                          </a:rPr>
                          <m:t>𝑡</m:t>
                        </m:r>
                      </m:sub>
                    </m:sSub>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𝐹</m:t>
                    </m:r>
                    <m:d>
                      <m:dPr>
                        <m:ctrlPr>
                          <a:rPr lang="en-US" sz="2400" b="0" i="1" smtClean="0">
                            <a:latin typeface="Cambria Math" panose="02040503050406030204" pitchFamily="18" charset="0"/>
                            <a:ea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e>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𝜃</m:t>
                        </m:r>
                      </m:e>
                    </m:d>
                    <m:r>
                      <a:rPr lang="en-US" sz="2400" b="0" i="1" smtClean="0">
                        <a:latin typeface="Cambria Math" panose="02040503050406030204" pitchFamily="18" charset="0"/>
                        <a:ea typeface="Cambria Math" panose="02040503050406030204" pitchFamily="18" charset="0"/>
                        <a:cs typeface="Times New Roman" panose="02020603050405020304" pitchFamily="18" charset="0"/>
                      </a:rPr>
                      <m:t>,  </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𝑡</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=1, …, </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𝑛</m:t>
                    </m:r>
                    <m:r>
                      <a:rPr lang="en-US" sz="2400" b="0" i="1" smtClean="0">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Let </a:t>
                </a:r>
                <a14:m>
                  <m:oMath xmlns:m="http://schemas.openxmlformats.org/officeDocument/2006/math">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𝐻</m:t>
                        </m:r>
                      </m:e>
                      <m:sub>
                        <m:r>
                          <a:rPr lang="en-US" sz="2400" b="0" i="1" smtClean="0">
                            <a:latin typeface="Cambria Math" panose="02040503050406030204" pitchFamily="18" charset="0"/>
                            <a:cs typeface="Times New Roman" panose="02020603050405020304" pitchFamily="18" charset="0"/>
                          </a:rPr>
                          <m:t>𝐴</m:t>
                        </m:r>
                      </m:sub>
                    </m:sSub>
                  </m:oMath>
                </a14:m>
                <a:r>
                  <a:rPr lang="en-US" sz="2400" dirty="0">
                    <a:latin typeface="Times New Roman" panose="02020603050405020304" pitchFamily="18" charset="0"/>
                    <a:cs typeface="Times New Roman" panose="02020603050405020304" pitchFamily="18" charset="0"/>
                  </a:rPr>
                  <a:t> be that the marginal distribution of </a:t>
                </a:r>
                <a14:m>
                  <m:oMath xmlns:m="http://schemas.openxmlformats.org/officeDocument/2006/math">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𝑋</m:t>
                        </m:r>
                      </m:e>
                      <m:sub>
                        <m:r>
                          <a:rPr lang="en-US" sz="2400" b="0" i="1" smtClean="0">
                            <a:latin typeface="Cambria Math" panose="02040503050406030204" pitchFamily="18" charset="0"/>
                            <a:cs typeface="Times New Roman" panose="02020603050405020304" pitchFamily="18" charset="0"/>
                          </a:rPr>
                          <m:t>𝑡</m:t>
                        </m:r>
                      </m:sub>
                    </m:sSub>
                    <m:r>
                      <a:rPr lang="en-US" sz="2400" b="0" i="1" smtClean="0">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does not follow </a:t>
                </a:r>
                <a14:m>
                  <m:oMath xmlns:m="http://schemas.openxmlformats.org/officeDocument/2006/math">
                    <m:r>
                      <a:rPr lang="en-US" sz="2400" i="1" smtClean="0">
                        <a:latin typeface="Cambria Math" panose="02040503050406030204" pitchFamily="18" charset="0"/>
                        <a:cs typeface="Times New Roman" panose="02020603050405020304" pitchFamily="18" charset="0"/>
                      </a:rPr>
                      <m:t>𝐹</m:t>
                    </m:r>
                  </m:oMath>
                </a14:m>
                <a:r>
                  <a:rPr lang="en-US" sz="2400" dirty="0">
                    <a:latin typeface="Times New Roman" panose="02020603050405020304" pitchFamily="18" charset="0"/>
                    <a:cs typeface="Times New Roman" panose="02020603050405020304" pitchFamily="18" charset="0"/>
                  </a:rPr>
                  <a:t> for any parameter value </a:t>
                </a:r>
                <a14:m>
                  <m:oMath xmlns:m="http://schemas.openxmlformats.org/officeDocument/2006/math">
                    <m:r>
                      <a:rPr lang="el-GR" sz="2400" i="1" smtClean="0">
                        <a:latin typeface="Cambria Math" panose="02040503050406030204" pitchFamily="18" charset="0"/>
                        <a:cs typeface="Times New Roman" panose="02020603050405020304" pitchFamily="18" charset="0"/>
                      </a:rPr>
                      <m:t>𝜃</m:t>
                    </m:r>
                  </m:oMath>
                </a14:m>
                <a:r>
                  <a:rPr lang="el-GR" sz="2400" dirty="0">
                    <a:latin typeface="Times New Roman" panose="02020603050405020304" pitchFamily="18" charset="0"/>
                    <a:cs typeface="Times New Roman" panose="02020603050405020304" pitchFamily="18" charset="0"/>
                  </a:rPr>
                  <a:t>. </a:t>
                </a:r>
                <a:r>
                  <a:rPr lang="en-US" sz="2400" dirty="0">
                    <a:effectLst/>
                    <a:latin typeface="Times New Roman" panose="02020603050405020304" pitchFamily="18" charset="0"/>
                    <a:cs typeface="Times New Roman" panose="02020603050405020304" pitchFamily="18" charset="0"/>
                  </a:rPr>
                  <a:t>Let </a:t>
                </a:r>
                <a14:m>
                  <m:oMath xmlns:m="http://schemas.openxmlformats.org/officeDocument/2006/math">
                    <m:sSub>
                      <m:sSubPr>
                        <m:ctrlPr>
                          <a:rPr lang="en-US" sz="2400" i="1" smtClean="0">
                            <a:effectLst/>
                            <a:latin typeface="Cambria Math" panose="02040503050406030204" pitchFamily="18" charset="0"/>
                            <a:cs typeface="Times New Roman" panose="02020603050405020304" pitchFamily="18" charset="0"/>
                          </a:rPr>
                        </m:ctrlPr>
                      </m:sSubPr>
                      <m:e>
                        <m:acc>
                          <m:accPr>
                            <m:chr m:val="̂"/>
                            <m:ctrlPr>
                              <a:rPr lang="en-US" sz="2400" i="1" smtClean="0">
                                <a:effectLst/>
                                <a:latin typeface="Cambria Math" panose="02040503050406030204" pitchFamily="18" charset="0"/>
                                <a:cs typeface="Times New Roman" panose="02020603050405020304" pitchFamily="18" charset="0"/>
                              </a:rPr>
                            </m:ctrlPr>
                          </m:accPr>
                          <m:e>
                            <m:r>
                              <a:rPr lang="en-US" sz="2400" i="1" smtClean="0">
                                <a:effectLst/>
                                <a:latin typeface="Cambria Math" panose="02040503050406030204" pitchFamily="18" charset="0"/>
                                <a:ea typeface="Cambria Math" panose="02040503050406030204" pitchFamily="18" charset="0"/>
                                <a:cs typeface="Times New Roman" panose="02020603050405020304" pitchFamily="18" charset="0"/>
                              </a:rPr>
                              <m:t>𝜃</m:t>
                            </m:r>
                          </m:e>
                        </m:acc>
                      </m:e>
                      <m:sub>
                        <m:r>
                          <a:rPr lang="en-US" sz="2400" b="0" i="1" smtClean="0">
                            <a:effectLst/>
                            <a:latin typeface="Cambria Math" panose="02040503050406030204" pitchFamily="18" charset="0"/>
                            <a:cs typeface="Times New Roman" panose="02020603050405020304" pitchFamily="18" charset="0"/>
                          </a:rPr>
                          <m:t>𝑛</m:t>
                        </m:r>
                      </m:sub>
                    </m:sSub>
                  </m:oMath>
                </a14:m>
                <a:r>
                  <a:rPr lang="en-US" sz="2400" dirty="0">
                    <a:effectLst/>
                    <a:latin typeface="Times New Roman" panose="02020603050405020304" pitchFamily="18" charset="0"/>
                    <a:cs typeface="Times New Roman" panose="02020603050405020304" pitchFamily="18" charset="0"/>
                  </a:rPr>
                  <a:t> denote the fitted parameters for the hypothesized distribution fitted onto </a:t>
                </a:r>
                <a14:m>
                  <m:oMath xmlns:m="http://schemas.openxmlformats.org/officeDocument/2006/math">
                    <m:sSub>
                      <m:sSubPr>
                        <m:ctrlPr>
                          <a:rPr lang="en-US" sz="2400" i="1" smtClean="0">
                            <a:effectLst/>
                            <a:latin typeface="Cambria Math" panose="02040503050406030204" pitchFamily="18" charset="0"/>
                          </a:rPr>
                        </m:ctrlPr>
                      </m:sSubPr>
                      <m:e>
                        <m:r>
                          <a:rPr lang="en-US" sz="2400" b="0" i="1" smtClean="0">
                            <a:effectLst/>
                            <a:latin typeface="Cambria Math" panose="02040503050406030204" pitchFamily="18" charset="0"/>
                          </a:rPr>
                          <m:t>𝑋</m:t>
                        </m:r>
                      </m:e>
                      <m:sub>
                        <m:r>
                          <a:rPr lang="en-US" sz="2400" b="0" i="1" smtClean="0">
                            <a:effectLst/>
                            <a:latin typeface="Cambria Math" panose="02040503050406030204" pitchFamily="18" charset="0"/>
                          </a:rPr>
                          <m:t>𝑡</m:t>
                        </m:r>
                      </m:sub>
                    </m:sSub>
                  </m:oMath>
                </a14:m>
                <a:r>
                  <a:rPr lang="en-US" sz="2400" dirty="0">
                    <a:effectLst/>
                    <a:latin typeface="Times New Roman" panose="02020603050405020304" pitchFamily="18" charset="0"/>
                    <a:cs typeface="Times New Roman" panose="02020603050405020304" pitchFamily="18" charset="0"/>
                  </a:rPr>
                  <a:t>, and let </a:t>
                </a:r>
                <a14:m>
                  <m:oMath xmlns:m="http://schemas.openxmlformats.org/officeDocument/2006/math">
                    <m:sSub>
                      <m:sSubPr>
                        <m:ctrlPr>
                          <a:rPr lang="en-US" sz="2400" i="1" smtClean="0">
                            <a:effectLst/>
                            <a:latin typeface="Cambria Math" panose="02040503050406030204" pitchFamily="18" charset="0"/>
                          </a:rPr>
                        </m:ctrlPr>
                      </m:sSubPr>
                      <m:e>
                        <m:r>
                          <a:rPr lang="en-US" sz="2400" b="0" i="1" smtClean="0">
                            <a:effectLst/>
                            <a:latin typeface="Cambria Math" panose="02040503050406030204" pitchFamily="18" charset="0"/>
                          </a:rPr>
                          <m:t>𝐹</m:t>
                        </m:r>
                      </m:e>
                      <m:sub>
                        <m:r>
                          <a:rPr lang="en-US" sz="2400" b="0" i="1" smtClean="0">
                            <a:effectLst/>
                            <a:latin typeface="Cambria Math" panose="02040503050406030204" pitchFamily="18" charset="0"/>
                          </a:rPr>
                          <m:t>𝑛</m:t>
                        </m:r>
                      </m:sub>
                    </m:sSub>
                  </m:oMath>
                </a14:m>
                <a:r>
                  <a:rPr lang="en-US" sz="2400" dirty="0">
                    <a:effectLst/>
                    <a:latin typeface="Times New Roman" panose="02020603050405020304" pitchFamily="18" charset="0"/>
                    <a:cs typeface="Times New Roman" panose="02020603050405020304" pitchFamily="18" charset="0"/>
                  </a:rPr>
                  <a:t> denote the empirical distribution function based </a:t>
                </a:r>
                <a:r>
                  <a:rPr lang="en-US" sz="2400" dirty="0">
                    <a:latin typeface="Times New Roman" panose="02020603050405020304" pitchFamily="18" charset="0"/>
                    <a:cs typeface="Times New Roman" panose="02020603050405020304" pitchFamily="18" charset="0"/>
                  </a:rPr>
                  <a:t> </a:t>
                </a:r>
                <a:r>
                  <a:rPr lang="en-US" sz="2400" dirty="0">
                    <a:effectLst/>
                    <a:latin typeface="Times New Roman" panose="02020603050405020304" pitchFamily="18" charset="0"/>
                    <a:cs typeface="Times New Roman" panose="02020603050405020304" pitchFamily="18" charset="0"/>
                  </a:rPr>
                  <a:t>on </a:t>
                </a:r>
                <a14:m>
                  <m:oMath xmlns:m="http://schemas.openxmlformats.org/officeDocument/2006/math">
                    <m:sSub>
                      <m:sSubPr>
                        <m:ctrlPr>
                          <a:rPr lang="en-US" sz="2400" i="1" smtClean="0">
                            <a:effectLst/>
                            <a:latin typeface="Cambria Math" panose="02040503050406030204" pitchFamily="18" charset="0"/>
                          </a:rPr>
                        </m:ctrlPr>
                      </m:sSubPr>
                      <m:e>
                        <m:r>
                          <a:rPr lang="en-US" sz="2400" b="0" i="1" smtClean="0">
                            <a:effectLst/>
                            <a:latin typeface="Cambria Math" panose="02040503050406030204" pitchFamily="18" charset="0"/>
                          </a:rPr>
                          <m:t>𝑋</m:t>
                        </m:r>
                      </m:e>
                      <m:sub>
                        <m:r>
                          <a:rPr lang="en-US" sz="2400" b="0" i="1" smtClean="0">
                            <a:effectLst/>
                            <a:latin typeface="Cambria Math" panose="02040503050406030204" pitchFamily="18" charset="0"/>
                          </a:rPr>
                          <m:t>𝑖</m:t>
                        </m:r>
                      </m:sub>
                    </m:sSub>
                    <m:r>
                      <a:rPr lang="en-US" sz="2400" b="0" i="1" smtClean="0">
                        <a:effectLst/>
                        <a:latin typeface="Cambria Math" panose="02040503050406030204" pitchFamily="18" charset="0"/>
                      </a:rPr>
                      <m:t>, …, </m:t>
                    </m:r>
                    <m:sSub>
                      <m:sSubPr>
                        <m:ctrlPr>
                          <a:rPr lang="en-US" sz="2400" b="0" i="1" smtClean="0">
                            <a:effectLst/>
                            <a:latin typeface="Cambria Math" panose="02040503050406030204" pitchFamily="18" charset="0"/>
                          </a:rPr>
                        </m:ctrlPr>
                      </m:sSubPr>
                      <m:e>
                        <m:r>
                          <a:rPr lang="en-US" sz="2400" b="0" i="1" smtClean="0">
                            <a:effectLst/>
                            <a:latin typeface="Cambria Math" panose="02040503050406030204" pitchFamily="18" charset="0"/>
                          </a:rPr>
                          <m:t>𝑋</m:t>
                        </m:r>
                      </m:e>
                      <m:sub>
                        <m:r>
                          <a:rPr lang="en-US" sz="2400" b="0" i="1" smtClean="0">
                            <a:effectLst/>
                            <a:latin typeface="Cambria Math" panose="02040503050406030204" pitchFamily="18" charset="0"/>
                          </a:rPr>
                          <m:t>𝑛</m:t>
                        </m:r>
                      </m:sub>
                    </m:sSub>
                  </m:oMath>
                </a14:m>
                <a:r>
                  <a:rPr lang="en-US" sz="2400" dirty="0">
                    <a:effectLst/>
                    <a:latin typeface="Times New Roman" panose="02020603050405020304" pitchFamily="18" charset="0"/>
                    <a:cs typeface="Times New Roman" panose="02020603050405020304" pitchFamily="18" charset="0"/>
                  </a:rPr>
                  <a:t>. Let </a:t>
                </a:r>
              </a:p>
              <a:p>
                <a:endParaRPr lang="en-US" sz="2400" dirty="0">
                  <a:latin typeface="Times New Roman" panose="02020603050405020304" pitchFamily="18" charset="0"/>
                  <a:cs typeface="Times New Roman" panose="02020603050405020304" pitchFamily="18" charset="0"/>
                </a:endParaRPr>
              </a:p>
              <a:p>
                <a:endParaRPr lang="en-US" sz="2400" dirty="0">
                  <a:effectLst/>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We note that</a:t>
                </a:r>
              </a:p>
              <a:p>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effectLst/>
                    <a:latin typeface="Times New Roman" panose="02020603050405020304" pitchFamily="18" charset="0"/>
                    <a:cs typeface="Times New Roman" panose="02020603050405020304" pitchFamily="18" charset="0"/>
                  </a:rPr>
                  <a:t>where </a:t>
                </a:r>
                <a14:m>
                  <m:oMath xmlns:m="http://schemas.openxmlformats.org/officeDocument/2006/math">
                    <m:r>
                      <a:rPr lang="en-US" sz="2400" b="0" i="1" smtClean="0">
                        <a:effectLst/>
                        <a:latin typeface="Cambria Math" panose="02040503050406030204" pitchFamily="18" charset="0"/>
                      </a:rPr>
                      <m:t>𝐹</m:t>
                    </m:r>
                    <m:d>
                      <m:dPr>
                        <m:ctrlPr>
                          <a:rPr lang="en-US" sz="2400" b="0" i="1" smtClean="0">
                            <a:effectLst/>
                            <a:latin typeface="Cambria Math" panose="02040503050406030204" pitchFamily="18" charset="0"/>
                          </a:rPr>
                        </m:ctrlPr>
                      </m:dPr>
                      <m:e>
                        <m:r>
                          <a:rPr lang="en-US" sz="2400" b="0" i="1" smtClean="0">
                            <a:effectLst/>
                            <a:latin typeface="Cambria Math" panose="02040503050406030204" pitchFamily="18" charset="0"/>
                          </a:rPr>
                          <m:t>𝑥</m:t>
                        </m:r>
                      </m:e>
                    </m:d>
                    <m:r>
                      <a:rPr lang="en-US" sz="2400" b="0" i="1" smtClean="0">
                        <a:effectLst/>
                        <a:latin typeface="Cambria Math" panose="02040503050406030204" pitchFamily="18" charset="0"/>
                      </a:rPr>
                      <m:t> </m:t>
                    </m:r>
                  </m:oMath>
                </a14:m>
                <a:r>
                  <a:rPr lang="en-US" sz="2400" dirty="0">
                    <a:effectLst/>
                    <a:latin typeface="Times New Roman" panose="02020603050405020304" pitchFamily="18" charset="0"/>
                    <a:cs typeface="Times New Roman" panose="02020603050405020304" pitchFamily="18" charset="0"/>
                  </a:rPr>
                  <a:t>is the true cdf (under the null </a:t>
                </a:r>
                <a14:m>
                  <m:oMath xmlns:m="http://schemas.openxmlformats.org/officeDocument/2006/math">
                    <m:r>
                      <a:rPr lang="en-US" sz="2400" b="0" i="1" smtClean="0">
                        <a:effectLst/>
                        <a:latin typeface="Cambria Math" panose="02040503050406030204" pitchFamily="18" charset="0"/>
                        <a:cs typeface="Times New Roman" panose="02020603050405020304" pitchFamily="18" charset="0"/>
                      </a:rPr>
                      <m:t>𝐹</m:t>
                    </m:r>
                    <m:d>
                      <m:dPr>
                        <m:ctrlPr>
                          <a:rPr lang="en-US" sz="2400" b="0" i="1" smtClean="0">
                            <a:effectLst/>
                            <a:latin typeface="Cambria Math" panose="02040503050406030204" pitchFamily="18" charset="0"/>
                            <a:cs typeface="Times New Roman" panose="02020603050405020304" pitchFamily="18" charset="0"/>
                          </a:rPr>
                        </m:ctrlPr>
                      </m:dPr>
                      <m:e>
                        <m:r>
                          <a:rPr lang="en-US" sz="2400" b="0" i="1" smtClean="0">
                            <a:effectLst/>
                            <a:latin typeface="Cambria Math" panose="02040503050406030204" pitchFamily="18" charset="0"/>
                            <a:cs typeface="Times New Roman" panose="02020603050405020304" pitchFamily="18" charset="0"/>
                          </a:rPr>
                          <m:t>𝑥</m:t>
                        </m:r>
                      </m:e>
                    </m:d>
                    <m:r>
                      <a:rPr lang="en-US" sz="2400" b="0" i="1" smtClean="0">
                        <a:effectLst/>
                        <a:latin typeface="Cambria Math" panose="02040503050406030204" pitchFamily="18" charset="0"/>
                        <a:cs typeface="Times New Roman" panose="02020603050405020304" pitchFamily="18" charset="0"/>
                      </a:rPr>
                      <m:t>=</m:t>
                    </m:r>
                    <m:r>
                      <a:rPr lang="en-US" sz="2400" b="0" i="1" smtClean="0">
                        <a:effectLst/>
                        <a:latin typeface="Cambria Math" panose="02040503050406030204" pitchFamily="18" charset="0"/>
                        <a:cs typeface="Times New Roman" panose="02020603050405020304" pitchFamily="18" charset="0"/>
                      </a:rPr>
                      <m:t>𝐹</m:t>
                    </m:r>
                    <m:r>
                      <a:rPr lang="en-US" sz="2400" b="0" i="1" smtClean="0">
                        <a:effectLst/>
                        <a:latin typeface="Cambria Math" panose="02040503050406030204" pitchFamily="18" charset="0"/>
                        <a:cs typeface="Times New Roman" panose="02020603050405020304" pitchFamily="18" charset="0"/>
                      </a:rPr>
                      <m:t>(</m:t>
                    </m:r>
                    <m:r>
                      <a:rPr lang="en-US" sz="2400" b="0" i="1" smtClean="0">
                        <a:effectLst/>
                        <a:latin typeface="Cambria Math" panose="02040503050406030204" pitchFamily="18" charset="0"/>
                        <a:cs typeface="Times New Roman" panose="02020603050405020304" pitchFamily="18" charset="0"/>
                      </a:rPr>
                      <m:t>𝑥</m:t>
                    </m:r>
                    <m:r>
                      <a:rPr lang="en-US" sz="2400" b="0" i="1" smtClean="0">
                        <a:effectLst/>
                        <a:latin typeface="Cambria Math" panose="02040503050406030204" pitchFamily="18" charset="0"/>
                        <a:cs typeface="Times New Roman" panose="02020603050405020304" pitchFamily="18" charset="0"/>
                      </a:rPr>
                      <m:t>,</m:t>
                    </m:r>
                    <m:sSub>
                      <m:sSubPr>
                        <m:ctrlPr>
                          <a:rPr lang="en-US" sz="2400" b="0" i="1" smtClean="0">
                            <a:effectLst/>
                            <a:latin typeface="Cambria Math" panose="02040503050406030204" pitchFamily="18" charset="0"/>
                            <a:cs typeface="Times New Roman" panose="02020603050405020304" pitchFamily="18" charset="0"/>
                          </a:rPr>
                        </m:ctrlPr>
                      </m:sSubPr>
                      <m:e>
                        <m:r>
                          <a:rPr lang="en-US" sz="2400" b="0" i="1" smtClean="0">
                            <a:effectLst/>
                            <a:latin typeface="Cambria Math" panose="02040503050406030204" pitchFamily="18" charset="0"/>
                            <a:ea typeface="Cambria Math" panose="02040503050406030204" pitchFamily="18" charset="0"/>
                            <a:cs typeface="Times New Roman" panose="02020603050405020304" pitchFamily="18" charset="0"/>
                          </a:rPr>
                          <m:t>𝜃</m:t>
                        </m:r>
                      </m:e>
                      <m:sub>
                        <m:r>
                          <a:rPr lang="en-US" sz="2400" b="0" i="1" smtClean="0">
                            <a:effectLst/>
                            <a:latin typeface="Cambria Math" panose="02040503050406030204" pitchFamily="18" charset="0"/>
                            <a:cs typeface="Times New Roman" panose="02020603050405020304" pitchFamily="18" charset="0"/>
                          </a:rPr>
                          <m:t>0</m:t>
                        </m:r>
                      </m:sub>
                    </m:sSub>
                    <m:r>
                      <a:rPr lang="en-US" sz="2400" b="0" i="1" smtClean="0">
                        <a:effectLst/>
                        <a:latin typeface="Cambria Math" panose="02040503050406030204" pitchFamily="18" charset="0"/>
                        <a:cs typeface="Times New Roman" panose="02020603050405020304" pitchFamily="18" charset="0"/>
                      </a:rPr>
                      <m:t>)</m:t>
                    </m:r>
                  </m:oMath>
                </a14:m>
                <a:r>
                  <a:rPr lang="en-US" sz="2400" dirty="0">
                    <a:effectLst/>
                    <a:latin typeface="Times New Roman" panose="02020603050405020304" pitchFamily="18" charset="0"/>
                    <a:cs typeface="Times New Roman" panose="02020603050405020304" pitchFamily="18" charset="0"/>
                  </a:rPr>
                  <a:t> for some true parameter </a:t>
                </a:r>
                <a14:m>
                  <m:oMath xmlns:m="http://schemas.openxmlformats.org/officeDocument/2006/math">
                    <m:sSub>
                      <m:sSubPr>
                        <m:ctrlPr>
                          <a:rPr lang="en-US" sz="2400" i="1" smtClean="0">
                            <a:effectLst/>
                            <a:latin typeface="Cambria Math" panose="02040503050406030204" pitchFamily="18" charset="0"/>
                            <a:cs typeface="Times New Roman" panose="02020603050405020304" pitchFamily="18" charset="0"/>
                          </a:rPr>
                        </m:ctrlPr>
                      </m:sSubPr>
                      <m:e>
                        <m:r>
                          <a:rPr lang="en-US" sz="2400" i="1" smtClean="0">
                            <a:effectLst/>
                            <a:latin typeface="Cambria Math" panose="02040503050406030204" pitchFamily="18" charset="0"/>
                            <a:ea typeface="Cambria Math" panose="02040503050406030204" pitchFamily="18" charset="0"/>
                            <a:cs typeface="Times New Roman" panose="02020603050405020304" pitchFamily="18" charset="0"/>
                          </a:rPr>
                          <m:t>𝜃</m:t>
                        </m:r>
                      </m:e>
                      <m:sub>
                        <m:r>
                          <a:rPr lang="en-US" sz="2400" b="0" i="1" smtClean="0">
                            <a:effectLst/>
                            <a:latin typeface="Cambria Math" panose="02040503050406030204" pitchFamily="18" charset="0"/>
                            <a:cs typeface="Times New Roman" panose="02020603050405020304" pitchFamily="18" charset="0"/>
                          </a:rPr>
                          <m:t>0</m:t>
                        </m:r>
                      </m:sub>
                    </m:sSub>
                  </m:oMath>
                </a14:m>
                <a:r>
                  <a:rPr lang="el-GR" sz="2400" dirty="0">
                    <a:effectLst/>
                    <a:latin typeface="Times New Roman" panose="02020603050405020304" pitchFamily="18" charset="0"/>
                    <a:cs typeface="Times New Roman" panose="02020603050405020304" pitchFamily="18" charset="0"/>
                  </a:rPr>
                  <a:t>). </a:t>
                </a:r>
              </a:p>
              <a:p>
                <a:endParaRPr lang="en-US" sz="2400" dirty="0">
                  <a:latin typeface="Times New Roman" panose="02020603050405020304" pitchFamily="18" charset="0"/>
                  <a:cs typeface="Times New Roman" panose="02020603050405020304" pitchFamily="18" charset="0"/>
                </a:endParaRPr>
              </a:p>
              <a:p>
                <a:endParaRPr lang="en-US" sz="2400" dirty="0">
                  <a:effectLst/>
                  <a:latin typeface="Times New Roman" panose="02020603050405020304" pitchFamily="18" charset="0"/>
                  <a:cs typeface="Times New Roman" panose="02020603050405020304" pitchFamily="18" charset="0"/>
                </a:endParaRPr>
              </a:p>
            </p:txBody>
          </p:sp>
        </mc:Choice>
        <mc:Fallback>
          <p:sp>
            <p:nvSpPr>
              <p:cNvPr id="15" name="TextBox 14">
                <a:extLst>
                  <a:ext uri="{FF2B5EF4-FFF2-40B4-BE49-F238E27FC236}">
                    <a16:creationId xmlns:a16="http://schemas.microsoft.com/office/drawing/2014/main" id="{4AC5E7B6-92CB-913A-08C2-CB9AA8C91CFA}"/>
                  </a:ext>
                </a:extLst>
              </p:cNvPr>
              <p:cNvSpPr txBox="1">
                <a:spLocks noRot="1" noChangeAspect="1" noMove="1" noResize="1" noEditPoints="1" noAdjustHandles="1" noChangeArrowheads="1" noChangeShapeType="1" noTextEdit="1"/>
              </p:cNvSpPr>
              <p:nvPr/>
            </p:nvSpPr>
            <p:spPr>
              <a:xfrm>
                <a:off x="483312" y="10527737"/>
                <a:ext cx="11270785" cy="4909101"/>
              </a:xfrm>
              <a:prstGeom prst="rect">
                <a:avLst/>
              </a:prstGeom>
              <a:blipFill>
                <a:blip r:embed="rId5"/>
                <a:stretch>
                  <a:fillRect l="-787" t="-773"/>
                </a:stretch>
              </a:blipFill>
            </p:spPr>
            <p:txBody>
              <a:bodyPr/>
              <a:lstStyle/>
              <a:p>
                <a:r>
                  <a:rPr lang="en-US">
                    <a:noFill/>
                  </a:rPr>
                  <a:t> </a:t>
                </a:r>
              </a:p>
            </p:txBody>
          </p:sp>
        </mc:Fallback>
      </mc:AlternateContent>
      <p:pic>
        <p:nvPicPr>
          <p:cNvPr id="16" name="Picture 15">
            <a:extLst>
              <a:ext uri="{FF2B5EF4-FFF2-40B4-BE49-F238E27FC236}">
                <a16:creationId xmlns:a16="http://schemas.microsoft.com/office/drawing/2014/main" id="{8C2E2008-FC8D-11A4-FBB8-3A115983E34F}"/>
              </a:ext>
            </a:extLst>
          </p:cNvPr>
          <p:cNvPicPr>
            <a:picLocks noChangeAspect="1"/>
          </p:cNvPicPr>
          <p:nvPr/>
        </p:nvPicPr>
        <p:blipFill>
          <a:blip r:embed="rId6"/>
          <a:stretch>
            <a:fillRect/>
          </a:stretch>
        </p:blipFill>
        <p:spPr>
          <a:xfrm>
            <a:off x="3486150" y="12992419"/>
            <a:ext cx="4954467" cy="626426"/>
          </a:xfrm>
          <a:prstGeom prst="rect">
            <a:avLst/>
          </a:prstGeom>
        </p:spPr>
      </p:pic>
      <p:pic>
        <p:nvPicPr>
          <p:cNvPr id="17" name="Picture 16">
            <a:extLst>
              <a:ext uri="{FF2B5EF4-FFF2-40B4-BE49-F238E27FC236}">
                <a16:creationId xmlns:a16="http://schemas.microsoft.com/office/drawing/2014/main" id="{823C9DDA-4E11-FCF9-BEE4-F7B8949F6DEB}"/>
              </a:ext>
            </a:extLst>
          </p:cNvPr>
          <p:cNvPicPr>
            <a:picLocks noChangeAspect="1"/>
          </p:cNvPicPr>
          <p:nvPr/>
        </p:nvPicPr>
        <p:blipFill>
          <a:blip r:embed="rId7"/>
          <a:stretch>
            <a:fillRect/>
          </a:stretch>
        </p:blipFill>
        <p:spPr>
          <a:xfrm>
            <a:off x="2343150" y="14581872"/>
            <a:ext cx="7829550" cy="661652"/>
          </a:xfrm>
          <a:prstGeom prst="rect">
            <a:avLst/>
          </a:prstGeom>
        </p:spPr>
      </p:pic>
      <mc:AlternateContent xmlns:mc="http://schemas.openxmlformats.org/markup-compatibility/2006">
        <mc:Choice xmlns:a14="http://schemas.microsoft.com/office/drawing/2010/main" Requires="a14">
          <p:sp>
            <p:nvSpPr>
              <p:cNvPr id="18" name="TextBox 17">
                <a:extLst>
                  <a:ext uri="{FF2B5EF4-FFF2-40B4-BE49-F238E27FC236}">
                    <a16:creationId xmlns:a16="http://schemas.microsoft.com/office/drawing/2014/main" id="{A62678C1-79F0-D605-5C8F-4ECAD05901D4}"/>
                  </a:ext>
                </a:extLst>
              </p:cNvPr>
              <p:cNvSpPr txBox="1"/>
              <p:nvPr/>
            </p:nvSpPr>
            <p:spPr>
              <a:xfrm>
                <a:off x="508672" y="15842372"/>
                <a:ext cx="10809177" cy="4951677"/>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	Let us first consider the case where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𝑖</m:t>
                        </m:r>
                      </m:sub>
                    </m:sSub>
                  </m:oMath>
                </a14:m>
                <a:r>
                  <a:rPr lang="en-US" sz="2400" dirty="0">
                    <a:latin typeface="Times New Roman" panose="02020603050405020304" pitchFamily="18" charset="0"/>
                    <a:cs typeface="Times New Roman" panose="02020603050405020304" pitchFamily="18" charset="0"/>
                  </a:rPr>
                  <a:t>’s are independent, but parameters are unspecified. Denote by </a:t>
                </a:r>
                <a14:m>
                  <m:oMath xmlns:m="http://schemas.openxmlformats.org/officeDocument/2006/math">
                    <m:sSubSup>
                      <m:sSubSupPr>
                        <m:ctrlPr>
                          <a:rPr lang="en-US" sz="240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𝐹</m:t>
                        </m:r>
                      </m:e>
                      <m:sub>
                        <m:r>
                          <a:rPr lang="en-US" sz="2400" b="0" i="1" smtClean="0">
                            <a:latin typeface="Cambria Math" panose="02040503050406030204" pitchFamily="18" charset="0"/>
                            <a:cs typeface="Times New Roman" panose="02020603050405020304" pitchFamily="18" charset="0"/>
                          </a:rPr>
                          <m:t>𝑛</m:t>
                        </m:r>
                      </m:sub>
                      <m:sup>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r>
                          <a:rPr lang="en-US" sz="2400" b="0" i="1" smtClean="0">
                            <a:latin typeface="Cambria Math" panose="02040503050406030204" pitchFamily="18" charset="0"/>
                            <a:cs typeface="Times New Roman" panose="02020603050405020304" pitchFamily="18" charset="0"/>
                          </a:rPr>
                          <m:t>)</m:t>
                        </m:r>
                      </m:sup>
                    </m:sSubSup>
                    <m:r>
                      <a:rPr lang="en-US" sz="2400" b="0" i="1" smtClean="0">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the empirical distribution of the </a:t>
                </a:r>
                <a14:m>
                  <m:oMath xmlns:m="http://schemas.openxmlformats.org/officeDocument/2006/math">
                    <m:r>
                      <a:rPr lang="en-US" sz="2400" i="1">
                        <a:latin typeface="Cambria Math" panose="02040503050406030204" pitchFamily="18" charset="0"/>
                      </a:rPr>
                      <m:t>𝑏</m:t>
                    </m:r>
                  </m:oMath>
                </a14:m>
                <a:r>
                  <a:rPr lang="en-US" sz="2400" dirty="0">
                    <a:latin typeface="Times New Roman" panose="02020603050405020304" pitchFamily="18" charset="0"/>
                    <a:cs typeface="Times New Roman" panose="02020603050405020304" pitchFamily="18" charset="0"/>
                  </a:rPr>
                  <a:t>th bootstrap sample and let </a:t>
                </a:r>
                <a14:m>
                  <m:oMath xmlns:m="http://schemas.openxmlformats.org/officeDocument/2006/math">
                    <m:sSubSup>
                      <m:sSubSupPr>
                        <m:ctrlPr>
                          <a:rPr lang="en-US" sz="2400" i="1" smtClean="0">
                            <a:latin typeface="Cambria Math" panose="02040503050406030204" pitchFamily="18" charset="0"/>
                          </a:rPr>
                        </m:ctrlPr>
                      </m:sSubSupPr>
                      <m:e>
                        <m:acc>
                          <m:accPr>
                            <m:chr m:val="̂"/>
                            <m:ctrlPr>
                              <a:rPr lang="en-US" sz="2400" i="1" smtClean="0">
                                <a:latin typeface="Cambria Math" panose="02040503050406030204" pitchFamily="18" charset="0"/>
                              </a:rPr>
                            </m:ctrlPr>
                          </m:accPr>
                          <m:e>
                            <m:r>
                              <a:rPr lang="en-US" sz="2400" i="1" smtClean="0">
                                <a:latin typeface="Cambria Math" panose="02040503050406030204" pitchFamily="18" charset="0"/>
                                <a:ea typeface="Cambria Math" panose="02040503050406030204" pitchFamily="18" charset="0"/>
                              </a:rPr>
                              <m:t>𝜃</m:t>
                            </m:r>
                          </m:e>
                        </m:acc>
                      </m:e>
                      <m:sub>
                        <m:r>
                          <a:rPr lang="en-US" sz="2400" b="0" i="1" smtClean="0">
                            <a:latin typeface="Cambria Math" panose="02040503050406030204" pitchFamily="18" charset="0"/>
                          </a:rPr>
                          <m:t>𝑛</m:t>
                        </m:r>
                      </m:sub>
                      <m:sup>
                        <m:r>
                          <a:rPr lang="en-US" sz="2400" b="0" i="1" smtClean="0">
                            <a:latin typeface="Cambria Math" panose="02040503050406030204" pitchFamily="18" charset="0"/>
                          </a:rPr>
                          <m:t>(</m:t>
                        </m:r>
                        <m:r>
                          <a:rPr lang="en-US" sz="2400" b="0" i="1" smtClean="0">
                            <a:latin typeface="Cambria Math" panose="02040503050406030204" pitchFamily="18" charset="0"/>
                          </a:rPr>
                          <m:t>𝑏</m:t>
                        </m:r>
                        <m:r>
                          <a:rPr lang="en-US" sz="2400" b="0" i="1" smtClean="0">
                            <a:latin typeface="Cambria Math" panose="02040503050406030204" pitchFamily="18" charset="0"/>
                          </a:rPr>
                          <m:t>)</m:t>
                        </m:r>
                      </m:sup>
                    </m:sSubSup>
                  </m:oMath>
                </a14:m>
                <a:r>
                  <a:rPr lang="en-US" sz="2400" dirty="0">
                    <a:latin typeface="Times New Roman" panose="02020603050405020304" pitchFamily="18" charset="0"/>
                    <a:cs typeface="Times New Roman" panose="02020603050405020304" pitchFamily="18" charset="0"/>
                  </a:rPr>
                  <a:t> be the parameter estimate based on the </a:t>
                </a:r>
                <a14:m>
                  <m:oMath xmlns:m="http://schemas.openxmlformats.org/officeDocument/2006/math">
                    <m:r>
                      <a:rPr lang="en-US" sz="2400" i="1">
                        <a:latin typeface="Cambria Math" panose="02040503050406030204" pitchFamily="18" charset="0"/>
                      </a:rPr>
                      <m:t>𝑏</m:t>
                    </m:r>
                  </m:oMath>
                </a14:m>
                <a:r>
                  <a:rPr lang="en-US" sz="2400" dirty="0">
                    <a:latin typeface="Times New Roman" panose="02020603050405020304" pitchFamily="18" charset="0"/>
                    <a:cs typeface="Times New Roman" panose="02020603050405020304" pitchFamily="18" charset="0"/>
                  </a:rPr>
                  <a:t>th bootstrap sample. Using the bootstrap (asymptotic) theory, we can approximate the distribution of </a:t>
                </a:r>
              </a:p>
              <a:p>
                <a:pPr algn="ctr"/>
                <a14:m>
                  <m:oMath xmlns:m="http://schemas.openxmlformats.org/officeDocument/2006/math">
                    <m:rad>
                      <m:radPr>
                        <m:degHide m:val="on"/>
                        <m:ctrlPr>
                          <a:rPr lang="en-US" sz="2400" i="1" smtClean="0">
                            <a:effectLst/>
                            <a:latin typeface="Cambria Math" panose="02040503050406030204" pitchFamily="18" charset="0"/>
                            <a:cs typeface="Times New Roman" panose="02020603050405020304" pitchFamily="18" charset="0"/>
                          </a:rPr>
                        </m:ctrlPr>
                      </m:radPr>
                      <m:deg/>
                      <m:e>
                        <m:r>
                          <a:rPr lang="en-US" sz="2400" b="0" i="1" smtClean="0">
                            <a:effectLst/>
                            <a:latin typeface="Cambria Math" panose="02040503050406030204" pitchFamily="18" charset="0"/>
                            <a:cs typeface="Times New Roman" panose="02020603050405020304" pitchFamily="18" charset="0"/>
                          </a:rPr>
                          <m:t>𝑛</m:t>
                        </m:r>
                      </m:e>
                    </m:rad>
                    <m:r>
                      <a:rPr lang="en-US" sz="2400" i="1" smtClean="0">
                        <a:effectLst/>
                        <a:latin typeface="Cambria Math" panose="02040503050406030204" pitchFamily="18" charset="0"/>
                        <a:cs typeface="Times New Roman" panose="02020603050405020304" pitchFamily="18" charset="0"/>
                      </a:rPr>
                      <m:t>(</m:t>
                    </m:r>
                    <m:sSub>
                      <m:sSubPr>
                        <m:ctrlPr>
                          <a:rPr lang="en-US" sz="2400" i="1" smtClean="0">
                            <a:effectLst/>
                            <a:latin typeface="Cambria Math" panose="02040503050406030204" pitchFamily="18" charset="0"/>
                            <a:cs typeface="Times New Roman" panose="02020603050405020304" pitchFamily="18" charset="0"/>
                          </a:rPr>
                        </m:ctrlPr>
                      </m:sSubPr>
                      <m:e>
                        <m:r>
                          <a:rPr lang="en-US" sz="2400" b="0" i="1" smtClean="0">
                            <a:effectLst/>
                            <a:latin typeface="Cambria Math" panose="02040503050406030204" pitchFamily="18" charset="0"/>
                            <a:cs typeface="Times New Roman" panose="02020603050405020304" pitchFamily="18" charset="0"/>
                          </a:rPr>
                          <m:t>𝐹</m:t>
                        </m:r>
                      </m:e>
                      <m:sub>
                        <m:r>
                          <a:rPr lang="en-US" sz="2400" b="0" i="1" smtClean="0">
                            <a:effectLst/>
                            <a:latin typeface="Cambria Math" panose="02040503050406030204" pitchFamily="18" charset="0"/>
                            <a:cs typeface="Times New Roman" panose="02020603050405020304" pitchFamily="18" charset="0"/>
                          </a:rPr>
                          <m:t>𝑛</m:t>
                        </m:r>
                      </m:sub>
                    </m:sSub>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𝑥</m:t>
                    </m:r>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𝐹</m:t>
                    </m:r>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𝑥</m:t>
                    </m:r>
                    <m:r>
                      <a:rPr lang="en-US" sz="2400" i="1" smtClean="0">
                        <a:effectLst/>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with </a:t>
                </a:r>
                <a14:m>
                  <m:oMath xmlns:m="http://schemas.openxmlformats.org/officeDocument/2006/math">
                    <m:rad>
                      <m:radPr>
                        <m:degHide m:val="on"/>
                        <m:ctrlPr>
                          <a:rPr lang="en-US" sz="2400" i="1">
                            <a:latin typeface="Cambria Math" panose="02040503050406030204" pitchFamily="18" charset="0"/>
                            <a:cs typeface="Times New Roman" panose="02020603050405020304" pitchFamily="18" charset="0"/>
                          </a:rPr>
                        </m:ctrlPr>
                      </m:radPr>
                      <m:deg/>
                      <m:e>
                        <m:r>
                          <a:rPr lang="en-US" sz="2400" i="1">
                            <a:latin typeface="Cambria Math" panose="02040503050406030204" pitchFamily="18" charset="0"/>
                            <a:cs typeface="Times New Roman" panose="02020603050405020304" pitchFamily="18" charset="0"/>
                          </a:rPr>
                          <m:t>𝑛</m:t>
                        </m:r>
                      </m:e>
                    </m:rad>
                    <m:d>
                      <m:dPr>
                        <m:ctrlPr>
                          <a:rPr lang="en-US" sz="2400" i="1">
                            <a:latin typeface="Cambria Math" panose="02040503050406030204" pitchFamily="18" charset="0"/>
                            <a:cs typeface="Times New Roman" panose="02020603050405020304" pitchFamily="18" charset="0"/>
                          </a:rPr>
                        </m:ctrlPr>
                      </m:dPr>
                      <m:e>
                        <m:sSubSup>
                          <m:sSubSupPr>
                            <m:ctrlPr>
                              <a:rPr lang="en-US" sz="240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𝐹</m:t>
                            </m:r>
                          </m:e>
                          <m:sub>
                            <m:r>
                              <a:rPr lang="en-US" sz="2400" b="0" i="1" smtClean="0">
                                <a:latin typeface="Cambria Math" panose="02040503050406030204" pitchFamily="18" charset="0"/>
                                <a:cs typeface="Times New Roman" panose="02020603050405020304" pitchFamily="18" charset="0"/>
                              </a:rPr>
                              <m:t>𝑛</m:t>
                            </m:r>
                          </m:sub>
                          <m:sup>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𝑏</m:t>
                                </m:r>
                              </m:e>
                            </m:d>
                          </m:sup>
                        </m:sSubSup>
                        <m:d>
                          <m:dPr>
                            <m:ctrlPr>
                              <a:rPr lang="en-US" sz="2400" i="1" smtClean="0">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𝑥</m:t>
                            </m:r>
                          </m:e>
                        </m:d>
                        <m:r>
                          <a:rPr lang="en-US" sz="2400" i="1">
                            <a:latin typeface="Cambria Math" panose="02040503050406030204" pitchFamily="18" charset="0"/>
                            <a:cs typeface="Times New Roman" panose="02020603050405020304" pitchFamily="18" charset="0"/>
                          </a:rPr>
                          <m:t>−</m:t>
                        </m:r>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𝐹</m:t>
                            </m:r>
                          </m:e>
                          <m:sub>
                            <m:r>
                              <a:rPr lang="en-US" sz="2400" b="0" i="1" smtClean="0">
                                <a:latin typeface="Cambria Math" panose="02040503050406030204" pitchFamily="18" charset="0"/>
                                <a:cs typeface="Times New Roman" panose="02020603050405020304" pitchFamily="18" charset="0"/>
                              </a:rPr>
                              <m:t>𝑛</m:t>
                            </m:r>
                          </m:sub>
                        </m:sSub>
                        <m:d>
                          <m:dPr>
                            <m:ctrlPr>
                              <a:rPr lang="en-US" sz="2400" i="1" smtClean="0">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𝑥</m:t>
                            </m:r>
                          </m:e>
                        </m:d>
                      </m:e>
                    </m:d>
                    <m:r>
                      <a:rPr lang="en-US" sz="2400" i="1">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and</a:t>
                </a:r>
              </a:p>
              <a:p>
                <a:pPr algn="ctr"/>
                <a14:m>
                  <m:oMath xmlns:m="http://schemas.openxmlformats.org/officeDocument/2006/math">
                    <m:rad>
                      <m:radPr>
                        <m:degHide m:val="on"/>
                        <m:ctrlPr>
                          <a:rPr lang="en-US" sz="2400" i="1" smtClean="0">
                            <a:effectLst/>
                            <a:latin typeface="Cambria Math" panose="02040503050406030204" pitchFamily="18" charset="0"/>
                            <a:cs typeface="Times New Roman" panose="02020603050405020304" pitchFamily="18" charset="0"/>
                          </a:rPr>
                        </m:ctrlPr>
                      </m:radPr>
                      <m:deg/>
                      <m:e>
                        <m:r>
                          <a:rPr lang="en-US" sz="2400" b="0" i="1" smtClean="0">
                            <a:effectLst/>
                            <a:latin typeface="Cambria Math" panose="02040503050406030204" pitchFamily="18" charset="0"/>
                            <a:cs typeface="Times New Roman" panose="02020603050405020304" pitchFamily="18" charset="0"/>
                          </a:rPr>
                          <m:t>𝑛</m:t>
                        </m:r>
                      </m:e>
                    </m:rad>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𝐹</m:t>
                    </m:r>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𝑥</m:t>
                    </m:r>
                    <m:r>
                      <a:rPr lang="en-US" sz="2400" i="1" smtClean="0">
                        <a:effectLst/>
                        <a:latin typeface="Cambria Math" panose="02040503050406030204" pitchFamily="18" charset="0"/>
                        <a:cs typeface="Times New Roman" panose="02020603050405020304" pitchFamily="18" charset="0"/>
                      </a:rPr>
                      <m:t>;</m:t>
                    </m:r>
                    <m:sSub>
                      <m:sSubPr>
                        <m:ctrlPr>
                          <a:rPr lang="en-US" sz="2400" i="1" smtClean="0">
                            <a:effectLst/>
                            <a:latin typeface="Cambria Math" panose="02040503050406030204" pitchFamily="18" charset="0"/>
                            <a:cs typeface="Times New Roman" panose="02020603050405020304" pitchFamily="18" charset="0"/>
                          </a:rPr>
                        </m:ctrlPr>
                      </m:sSubPr>
                      <m:e>
                        <m:acc>
                          <m:accPr>
                            <m:chr m:val="̂"/>
                            <m:ctrlPr>
                              <a:rPr lang="en-US" sz="2400" i="1" smtClean="0">
                                <a:effectLst/>
                                <a:latin typeface="Cambria Math" panose="02040503050406030204" pitchFamily="18" charset="0"/>
                                <a:cs typeface="Times New Roman" panose="02020603050405020304" pitchFamily="18" charset="0"/>
                              </a:rPr>
                            </m:ctrlPr>
                          </m:accPr>
                          <m:e>
                            <m:r>
                              <a:rPr lang="en-US" sz="2400" i="1" smtClean="0">
                                <a:effectLst/>
                                <a:latin typeface="Cambria Math" panose="02040503050406030204" pitchFamily="18" charset="0"/>
                                <a:ea typeface="Cambria Math" panose="02040503050406030204" pitchFamily="18" charset="0"/>
                                <a:cs typeface="Times New Roman" panose="02020603050405020304" pitchFamily="18" charset="0"/>
                              </a:rPr>
                              <m:t>𝜃</m:t>
                            </m:r>
                          </m:e>
                        </m:acc>
                      </m:e>
                      <m:sub>
                        <m:r>
                          <a:rPr lang="en-US" sz="2400" b="0" i="1" smtClean="0">
                            <a:effectLst/>
                            <a:latin typeface="Cambria Math" panose="02040503050406030204" pitchFamily="18" charset="0"/>
                            <a:cs typeface="Times New Roman" panose="02020603050405020304" pitchFamily="18" charset="0"/>
                          </a:rPr>
                          <m:t>𝑛</m:t>
                        </m:r>
                      </m:sub>
                    </m:sSub>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𝐹</m:t>
                    </m:r>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𝑥</m:t>
                    </m:r>
                    <m:r>
                      <a:rPr lang="en-US" sz="2400" i="1" smtClean="0">
                        <a:effectLst/>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with </a:t>
                </a:r>
                <a14:m>
                  <m:oMath xmlns:m="http://schemas.openxmlformats.org/officeDocument/2006/math">
                    <m:rad>
                      <m:radPr>
                        <m:degHide m:val="on"/>
                        <m:ctrlPr>
                          <a:rPr lang="en-US" sz="2400" i="1">
                            <a:latin typeface="Cambria Math" panose="02040503050406030204" pitchFamily="18" charset="0"/>
                            <a:cs typeface="Times New Roman" panose="02020603050405020304" pitchFamily="18" charset="0"/>
                          </a:rPr>
                        </m:ctrlPr>
                      </m:radPr>
                      <m:deg/>
                      <m:e>
                        <m:r>
                          <a:rPr lang="en-US" sz="2400" i="1">
                            <a:latin typeface="Cambria Math" panose="02040503050406030204" pitchFamily="18" charset="0"/>
                            <a:cs typeface="Times New Roman" panose="02020603050405020304" pitchFamily="18" charset="0"/>
                          </a:rPr>
                          <m:t>𝑛</m:t>
                        </m:r>
                      </m:e>
                    </m:rad>
                    <m:d>
                      <m:dPr>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𝐹</m:t>
                        </m:r>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𝑥</m:t>
                        </m:r>
                        <m:r>
                          <a:rPr lang="en-US" sz="2400" i="1">
                            <a:latin typeface="Cambria Math" panose="02040503050406030204" pitchFamily="18" charset="0"/>
                            <a:cs typeface="Times New Roman" panose="02020603050405020304" pitchFamily="18" charset="0"/>
                          </a:rPr>
                          <m:t>;</m:t>
                        </m:r>
                        <m:sSubSup>
                          <m:sSubSupPr>
                            <m:ctrlPr>
                              <a:rPr lang="en-US" sz="2400" i="1" smtClean="0">
                                <a:latin typeface="Cambria Math" panose="02040503050406030204" pitchFamily="18" charset="0"/>
                                <a:cs typeface="Times New Roman" panose="02020603050405020304" pitchFamily="18" charset="0"/>
                              </a:rPr>
                            </m:ctrlPr>
                          </m:sSubSupPr>
                          <m:e>
                            <m:acc>
                              <m:accPr>
                                <m:chr m:val="̂"/>
                                <m:ctrlPr>
                                  <a:rPr lang="en-US" sz="2400" i="1" smtClean="0">
                                    <a:latin typeface="Cambria Math" panose="02040503050406030204" pitchFamily="18" charset="0"/>
                                    <a:cs typeface="Times New Roman" panose="02020603050405020304" pitchFamily="18" charset="0"/>
                                  </a:rPr>
                                </m:ctrlPr>
                              </m:accPr>
                              <m:e>
                                <m:r>
                                  <a:rPr lang="en-US" sz="2400" i="1" smtClean="0">
                                    <a:latin typeface="Cambria Math" panose="02040503050406030204" pitchFamily="18" charset="0"/>
                                    <a:ea typeface="Cambria Math" panose="02040503050406030204" pitchFamily="18" charset="0"/>
                                    <a:cs typeface="Times New Roman" panose="02020603050405020304" pitchFamily="18" charset="0"/>
                                  </a:rPr>
                                  <m:t>𝜃</m:t>
                                </m:r>
                              </m:e>
                            </m:acc>
                          </m:e>
                          <m:sub>
                            <m:r>
                              <a:rPr lang="en-US" sz="2400" b="0" i="1" smtClean="0">
                                <a:latin typeface="Cambria Math" panose="02040503050406030204" pitchFamily="18" charset="0"/>
                                <a:cs typeface="Times New Roman" panose="02020603050405020304" pitchFamily="18" charset="0"/>
                              </a:rPr>
                              <m:t>𝑛</m:t>
                            </m:r>
                          </m:sub>
                          <m:sup>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r>
                              <a:rPr lang="en-US" sz="2400" b="0" i="1" smtClean="0">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𝐹</m:t>
                        </m:r>
                        <m:d>
                          <m:dPr>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𝑥</m:t>
                            </m:r>
                            <m:r>
                              <a:rPr lang="en-US" sz="2400" b="0" i="1" smtClean="0">
                                <a:latin typeface="Cambria Math" panose="02040503050406030204" pitchFamily="18" charset="0"/>
                                <a:cs typeface="Times New Roman" panose="02020603050405020304" pitchFamily="18" charset="0"/>
                              </a:rPr>
                              <m:t>; </m:t>
                            </m:r>
                            <m:sSub>
                              <m:sSubPr>
                                <m:ctrlPr>
                                  <a:rPr lang="en-US" sz="2400" b="0" i="1" smtClean="0">
                                    <a:latin typeface="Cambria Math" panose="02040503050406030204" pitchFamily="18" charset="0"/>
                                    <a:cs typeface="Times New Roman" panose="02020603050405020304" pitchFamily="18" charset="0"/>
                                  </a:rPr>
                                </m:ctrlPr>
                              </m:sSubPr>
                              <m:e>
                                <m:acc>
                                  <m:accPr>
                                    <m:chr m:val="̂"/>
                                    <m:ctrlPr>
                                      <a:rPr lang="en-US" sz="2400" b="0" i="1" smtClean="0">
                                        <a:latin typeface="Cambria Math" panose="02040503050406030204" pitchFamily="18" charset="0"/>
                                        <a:cs typeface="Times New Roman" panose="02020603050405020304" pitchFamily="18" charset="0"/>
                                      </a:rPr>
                                    </m:ctrlPr>
                                  </m:acc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𝜃</m:t>
                                    </m:r>
                                  </m:e>
                                </m:acc>
                              </m:e>
                              <m:sub>
                                <m:r>
                                  <a:rPr lang="en-US" sz="2400" b="0" i="1" smtClean="0">
                                    <a:latin typeface="Cambria Math" panose="02040503050406030204" pitchFamily="18" charset="0"/>
                                    <a:cs typeface="Times New Roman" panose="02020603050405020304" pitchFamily="18" charset="0"/>
                                  </a:rPr>
                                  <m:t>𝑛</m:t>
                                </m:r>
                              </m:sub>
                            </m:sSub>
                          </m:e>
                        </m:d>
                      </m:e>
                    </m:d>
                    <m:r>
                      <a:rPr lang="en-US" sz="2400" b="0" i="1" smtClean="0">
                        <a:latin typeface="Cambria Math" panose="02040503050406030204" pitchFamily="18" charset="0"/>
                        <a:cs typeface="Times New Roman" panose="02020603050405020304" pitchFamily="18" charset="0"/>
                      </a:rPr>
                      <m:t>.</m:t>
                    </m:r>
                  </m:oMath>
                </a14:m>
                <a:endParaRPr lang="en-US" sz="2400" dirty="0">
                  <a:effectLst/>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Therefore, we can define</a:t>
                </a:r>
              </a:p>
              <a:p>
                <a:endParaRPr lang="en-US" sz="2400" dirty="0">
                  <a:effectLst/>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										     .</a:t>
                </a:r>
              </a:p>
              <a:p>
                <a:endParaRPr lang="en-US" sz="2400" dirty="0">
                  <a:effectLst/>
                  <a:latin typeface="Times New Roman" panose="02020603050405020304" pitchFamily="18" charset="0"/>
                  <a:cs typeface="Times New Roman" panose="02020603050405020304" pitchFamily="18" charset="0"/>
                </a:endParaRPr>
              </a:p>
            </p:txBody>
          </p:sp>
        </mc:Choice>
        <mc:Fallback>
          <p:sp>
            <p:nvSpPr>
              <p:cNvPr id="18" name="TextBox 17">
                <a:extLst>
                  <a:ext uri="{FF2B5EF4-FFF2-40B4-BE49-F238E27FC236}">
                    <a16:creationId xmlns:a16="http://schemas.microsoft.com/office/drawing/2014/main" id="{A62678C1-79F0-D605-5C8F-4ECAD05901D4}"/>
                  </a:ext>
                </a:extLst>
              </p:cNvPr>
              <p:cNvSpPr txBox="1">
                <a:spLocks noRot="1" noChangeAspect="1" noMove="1" noResize="1" noEditPoints="1" noAdjustHandles="1" noChangeArrowheads="1" noChangeShapeType="1" noTextEdit="1"/>
              </p:cNvSpPr>
              <p:nvPr/>
            </p:nvSpPr>
            <p:spPr>
              <a:xfrm>
                <a:off x="508672" y="15842372"/>
                <a:ext cx="10809177" cy="4951677"/>
              </a:xfrm>
              <a:prstGeom prst="rect">
                <a:avLst/>
              </a:prstGeom>
              <a:blipFill>
                <a:blip r:embed="rId8"/>
                <a:stretch>
                  <a:fillRect l="-821" t="-1023" r="-352"/>
                </a:stretch>
              </a:blipFill>
            </p:spPr>
            <p:txBody>
              <a:bodyPr/>
              <a:lstStyle/>
              <a:p>
                <a:r>
                  <a:rPr lang="en-US">
                    <a:noFill/>
                  </a:rPr>
                  <a:t> </a:t>
                </a:r>
              </a:p>
            </p:txBody>
          </p:sp>
        </mc:Fallback>
      </mc:AlternateContent>
      <p:pic>
        <p:nvPicPr>
          <p:cNvPr id="19" name="Picture 18">
            <a:extLst>
              <a:ext uri="{FF2B5EF4-FFF2-40B4-BE49-F238E27FC236}">
                <a16:creationId xmlns:a16="http://schemas.microsoft.com/office/drawing/2014/main" id="{7779A848-2570-EA23-8D17-6F77B3CC29FC}"/>
              </a:ext>
            </a:extLst>
          </p:cNvPr>
          <p:cNvPicPr>
            <a:picLocks noChangeAspect="1"/>
          </p:cNvPicPr>
          <p:nvPr/>
        </p:nvPicPr>
        <p:blipFill>
          <a:blip r:embed="rId9"/>
          <a:stretch>
            <a:fillRect/>
          </a:stretch>
        </p:blipFill>
        <p:spPr>
          <a:xfrm>
            <a:off x="11708031" y="9673299"/>
            <a:ext cx="10022418" cy="6135317"/>
          </a:xfrm>
          <a:prstGeom prst="rect">
            <a:avLst/>
          </a:prstGeom>
        </p:spPr>
      </p:pic>
      <p:pic>
        <p:nvPicPr>
          <p:cNvPr id="20" name="Picture 19">
            <a:extLst>
              <a:ext uri="{FF2B5EF4-FFF2-40B4-BE49-F238E27FC236}">
                <a16:creationId xmlns:a16="http://schemas.microsoft.com/office/drawing/2014/main" id="{0F5197BF-05EE-D5C8-7729-D324AD3D08BB}"/>
              </a:ext>
            </a:extLst>
          </p:cNvPr>
          <p:cNvPicPr>
            <a:picLocks noChangeAspect="1"/>
          </p:cNvPicPr>
          <p:nvPr/>
        </p:nvPicPr>
        <p:blipFill>
          <a:blip r:embed="rId10"/>
          <a:stretch>
            <a:fillRect/>
          </a:stretch>
        </p:blipFill>
        <p:spPr>
          <a:xfrm>
            <a:off x="22040472" y="9797457"/>
            <a:ext cx="9763787" cy="5962142"/>
          </a:xfrm>
          <a:prstGeom prst="rect">
            <a:avLst/>
          </a:prstGeom>
        </p:spPr>
      </p:pic>
      <p:pic>
        <p:nvPicPr>
          <p:cNvPr id="22" name="Picture 21">
            <a:extLst>
              <a:ext uri="{FF2B5EF4-FFF2-40B4-BE49-F238E27FC236}">
                <a16:creationId xmlns:a16="http://schemas.microsoft.com/office/drawing/2014/main" id="{322468F2-4388-D14A-4A31-9A551DCB1554}"/>
              </a:ext>
            </a:extLst>
          </p:cNvPr>
          <p:cNvPicPr>
            <a:picLocks noChangeAspect="1"/>
          </p:cNvPicPr>
          <p:nvPr/>
        </p:nvPicPr>
        <p:blipFill>
          <a:blip r:embed="rId11"/>
          <a:stretch>
            <a:fillRect/>
          </a:stretch>
        </p:blipFill>
        <p:spPr>
          <a:xfrm>
            <a:off x="12043461" y="15984808"/>
            <a:ext cx="9516842" cy="739755"/>
          </a:xfrm>
          <a:prstGeom prst="rect">
            <a:avLst/>
          </a:prstGeom>
        </p:spPr>
      </p:pic>
      <p:pic>
        <p:nvPicPr>
          <p:cNvPr id="23" name="Picture 22">
            <a:extLst>
              <a:ext uri="{FF2B5EF4-FFF2-40B4-BE49-F238E27FC236}">
                <a16:creationId xmlns:a16="http://schemas.microsoft.com/office/drawing/2014/main" id="{3D303B54-D95E-9DC4-2F5B-A772BCAFA3FB}"/>
              </a:ext>
            </a:extLst>
          </p:cNvPr>
          <p:cNvPicPr>
            <a:picLocks noChangeAspect="1"/>
          </p:cNvPicPr>
          <p:nvPr/>
        </p:nvPicPr>
        <p:blipFill>
          <a:blip r:embed="rId12"/>
          <a:stretch>
            <a:fillRect/>
          </a:stretch>
        </p:blipFill>
        <p:spPr>
          <a:xfrm>
            <a:off x="21992932" y="15941174"/>
            <a:ext cx="9968840" cy="673002"/>
          </a:xfrm>
          <a:prstGeom prst="rect">
            <a:avLst/>
          </a:prstGeom>
        </p:spPr>
      </p:pic>
      <p:pic>
        <p:nvPicPr>
          <p:cNvPr id="24" name="Picture 23">
            <a:extLst>
              <a:ext uri="{FF2B5EF4-FFF2-40B4-BE49-F238E27FC236}">
                <a16:creationId xmlns:a16="http://schemas.microsoft.com/office/drawing/2014/main" id="{EA84FD33-328D-B436-9D03-CA0EB263C967}"/>
              </a:ext>
            </a:extLst>
          </p:cNvPr>
          <p:cNvPicPr>
            <a:picLocks noChangeAspect="1"/>
          </p:cNvPicPr>
          <p:nvPr/>
        </p:nvPicPr>
        <p:blipFill>
          <a:blip r:embed="rId13"/>
          <a:stretch>
            <a:fillRect/>
          </a:stretch>
        </p:blipFill>
        <p:spPr>
          <a:xfrm>
            <a:off x="11708030" y="17023673"/>
            <a:ext cx="10045081" cy="6329776"/>
          </a:xfrm>
          <a:prstGeom prst="rect">
            <a:avLst/>
          </a:prstGeom>
        </p:spPr>
      </p:pic>
      <p:pic>
        <p:nvPicPr>
          <p:cNvPr id="25" name="Picture 24">
            <a:extLst>
              <a:ext uri="{FF2B5EF4-FFF2-40B4-BE49-F238E27FC236}">
                <a16:creationId xmlns:a16="http://schemas.microsoft.com/office/drawing/2014/main" id="{421E428C-2DA5-87D2-4DAE-92FBA7C7F152}"/>
              </a:ext>
            </a:extLst>
          </p:cNvPr>
          <p:cNvPicPr>
            <a:picLocks noChangeAspect="1"/>
          </p:cNvPicPr>
          <p:nvPr/>
        </p:nvPicPr>
        <p:blipFill>
          <a:blip r:embed="rId14"/>
          <a:stretch>
            <a:fillRect/>
          </a:stretch>
        </p:blipFill>
        <p:spPr>
          <a:xfrm>
            <a:off x="11845824" y="23262575"/>
            <a:ext cx="10036259" cy="678985"/>
          </a:xfrm>
          <a:prstGeom prst="rect">
            <a:avLst/>
          </a:prstGeom>
        </p:spPr>
      </p:pic>
      <p:pic>
        <p:nvPicPr>
          <p:cNvPr id="26" name="Picture 25">
            <a:extLst>
              <a:ext uri="{FF2B5EF4-FFF2-40B4-BE49-F238E27FC236}">
                <a16:creationId xmlns:a16="http://schemas.microsoft.com/office/drawing/2014/main" id="{DDAC0729-5872-DF76-C204-D0BE360D9B10}"/>
              </a:ext>
            </a:extLst>
          </p:cNvPr>
          <p:cNvPicPr>
            <a:picLocks noChangeAspect="1"/>
          </p:cNvPicPr>
          <p:nvPr/>
        </p:nvPicPr>
        <p:blipFill>
          <a:blip r:embed="rId15"/>
          <a:stretch>
            <a:fillRect/>
          </a:stretch>
        </p:blipFill>
        <p:spPr>
          <a:xfrm>
            <a:off x="21730449" y="17176468"/>
            <a:ext cx="10138836" cy="6046929"/>
          </a:xfrm>
          <a:prstGeom prst="rect">
            <a:avLst/>
          </a:prstGeom>
        </p:spPr>
      </p:pic>
      <p:pic>
        <p:nvPicPr>
          <p:cNvPr id="28" name="Picture 27">
            <a:extLst>
              <a:ext uri="{FF2B5EF4-FFF2-40B4-BE49-F238E27FC236}">
                <a16:creationId xmlns:a16="http://schemas.microsoft.com/office/drawing/2014/main" id="{86F74C49-60BF-1FAF-E693-D1F9E1D5B074}"/>
              </a:ext>
            </a:extLst>
          </p:cNvPr>
          <p:cNvPicPr>
            <a:picLocks noChangeAspect="1"/>
          </p:cNvPicPr>
          <p:nvPr/>
        </p:nvPicPr>
        <p:blipFill>
          <a:blip r:embed="rId16"/>
          <a:stretch>
            <a:fillRect/>
          </a:stretch>
        </p:blipFill>
        <p:spPr>
          <a:xfrm>
            <a:off x="22262823" y="23298761"/>
            <a:ext cx="9660365" cy="690025"/>
          </a:xfrm>
          <a:prstGeom prst="rect">
            <a:avLst/>
          </a:prstGeom>
        </p:spPr>
      </p:pic>
      <p:pic>
        <p:nvPicPr>
          <p:cNvPr id="30" name="Picture 29">
            <a:extLst>
              <a:ext uri="{FF2B5EF4-FFF2-40B4-BE49-F238E27FC236}">
                <a16:creationId xmlns:a16="http://schemas.microsoft.com/office/drawing/2014/main" id="{4DF3D469-D639-2008-5B79-800CDC746DA6}"/>
              </a:ext>
            </a:extLst>
          </p:cNvPr>
          <p:cNvPicPr>
            <a:picLocks noChangeAspect="1"/>
          </p:cNvPicPr>
          <p:nvPr/>
        </p:nvPicPr>
        <p:blipFill>
          <a:blip r:embed="rId17"/>
          <a:stretch>
            <a:fillRect/>
          </a:stretch>
        </p:blipFill>
        <p:spPr>
          <a:xfrm>
            <a:off x="13009695" y="31761342"/>
            <a:ext cx="16416475" cy="1103629"/>
          </a:xfrm>
          <a:prstGeom prst="rect">
            <a:avLst/>
          </a:prstGeom>
        </p:spPr>
      </p:pic>
      <p:sp>
        <p:nvSpPr>
          <p:cNvPr id="31" name="TextBox 30">
            <a:extLst>
              <a:ext uri="{FF2B5EF4-FFF2-40B4-BE49-F238E27FC236}">
                <a16:creationId xmlns:a16="http://schemas.microsoft.com/office/drawing/2014/main" id="{3514BB94-1EE1-BE9E-7086-0AE3A33F571C}"/>
              </a:ext>
            </a:extLst>
          </p:cNvPr>
          <p:cNvSpPr txBox="1"/>
          <p:nvPr/>
        </p:nvSpPr>
        <p:spPr>
          <a:xfrm>
            <a:off x="32028985" y="30621415"/>
            <a:ext cx="11289947" cy="2523768"/>
          </a:xfrm>
          <a:prstGeom prst="rect">
            <a:avLst/>
          </a:prstGeom>
          <a:noFill/>
        </p:spPr>
        <p:txBody>
          <a:bodyPr wrap="square" rtlCol="0">
            <a:spAutoFit/>
          </a:bodyPr>
          <a:lstStyle/>
          <a:p>
            <a:r>
              <a:rPr lang="en-US" sz="2400" dirty="0">
                <a:effectLst/>
                <a:latin typeface="Times New Roman" panose="02020603050405020304" pitchFamily="18" charset="0"/>
                <a:cs typeface="Times New Roman" panose="02020603050405020304" pitchFamily="18" charset="0"/>
              </a:rPr>
              <a:t>This method can be used for any study where the goal is to see if a serially dependent time series follows a hypothesized distribution, and the parameters are unknown or unspecified. Future studies could investigate the method’s performance on different marginal distributions and different dependence structures. Additionally, one could propose a similar method for comparing two serially dependent methods. One could also apply the method showcased in this paper to fields like earthquake prediction and astronomy. </a:t>
            </a:r>
          </a:p>
          <a:p>
            <a:endParaRPr lang="en-US" dirty="0"/>
          </a:p>
        </p:txBody>
      </p:sp>
      <p:pic>
        <p:nvPicPr>
          <p:cNvPr id="33" name="Picture 32">
            <a:extLst>
              <a:ext uri="{FF2B5EF4-FFF2-40B4-BE49-F238E27FC236}">
                <a16:creationId xmlns:a16="http://schemas.microsoft.com/office/drawing/2014/main" id="{C2DDBCF6-12C9-D8F7-8357-00ED0D531CA5}"/>
              </a:ext>
            </a:extLst>
          </p:cNvPr>
          <p:cNvPicPr>
            <a:picLocks noChangeAspect="1"/>
          </p:cNvPicPr>
          <p:nvPr/>
        </p:nvPicPr>
        <p:blipFill>
          <a:blip r:embed="rId18"/>
          <a:stretch>
            <a:fillRect/>
          </a:stretch>
        </p:blipFill>
        <p:spPr>
          <a:xfrm>
            <a:off x="31915565" y="21267563"/>
            <a:ext cx="11815066" cy="4529109"/>
          </a:xfrm>
          <a:prstGeom prst="rect">
            <a:avLst/>
          </a:prstGeom>
        </p:spPr>
      </p:pic>
      <p:pic>
        <p:nvPicPr>
          <p:cNvPr id="34" name="Picture 33">
            <a:extLst>
              <a:ext uri="{FF2B5EF4-FFF2-40B4-BE49-F238E27FC236}">
                <a16:creationId xmlns:a16="http://schemas.microsoft.com/office/drawing/2014/main" id="{5577612B-6611-AFA1-F45E-DBDAF7CF3D11}"/>
              </a:ext>
            </a:extLst>
          </p:cNvPr>
          <p:cNvPicPr>
            <a:picLocks noChangeAspect="1"/>
          </p:cNvPicPr>
          <p:nvPr/>
        </p:nvPicPr>
        <p:blipFill>
          <a:blip r:embed="rId19"/>
          <a:stretch>
            <a:fillRect/>
          </a:stretch>
        </p:blipFill>
        <p:spPr>
          <a:xfrm>
            <a:off x="31813226" y="25594197"/>
            <a:ext cx="12019745" cy="4510502"/>
          </a:xfrm>
          <a:prstGeom prst="rect">
            <a:avLst/>
          </a:prstGeom>
        </p:spPr>
      </p:pic>
      <mc:AlternateContent xmlns:mc="http://schemas.openxmlformats.org/markup-compatibility/2006">
        <mc:Choice xmlns:a14="http://schemas.microsoft.com/office/drawing/2010/main" Requires="a14">
          <p:sp>
            <p:nvSpPr>
              <p:cNvPr id="36" name="TextBox 35">
                <a:extLst>
                  <a:ext uri="{FF2B5EF4-FFF2-40B4-BE49-F238E27FC236}">
                    <a16:creationId xmlns:a16="http://schemas.microsoft.com/office/drawing/2014/main" id="{20FE0FFF-0359-918F-0337-B264D08CACCA}"/>
                  </a:ext>
                </a:extLst>
              </p:cNvPr>
              <p:cNvSpPr txBox="1"/>
              <p:nvPr/>
            </p:nvSpPr>
            <p:spPr>
              <a:xfrm>
                <a:off x="31961772" y="16561642"/>
                <a:ext cx="11289947" cy="5262979"/>
              </a:xfrm>
              <a:prstGeom prst="rect">
                <a:avLst/>
              </a:prstGeom>
              <a:noFill/>
            </p:spPr>
            <p:txBody>
              <a:bodyPr wrap="square">
                <a:spAutoFit/>
              </a:bodyPr>
              <a:lstStyle/>
              <a:p>
                <a:r>
                  <a:rPr lang="en-US" sz="2400" dirty="0">
                    <a:effectLst/>
                    <a:latin typeface="Times New Roman" panose="02020603050405020304" pitchFamily="18" charset="0"/>
                    <a:cs typeface="Times New Roman" panose="02020603050405020304" pitchFamily="18" charset="0"/>
                  </a:rPr>
                  <a:t>Using the tseries package (</a:t>
                </a:r>
                <a:r>
                  <a:rPr lang="en-US" sz="2400" dirty="0">
                    <a:solidFill>
                      <a:srgbClr val="0000FF"/>
                    </a:solidFill>
                    <a:effectLst/>
                    <a:latin typeface="Times New Roman" panose="02020603050405020304" pitchFamily="18" charset="0"/>
                    <a:cs typeface="Times New Roman" panose="02020603050405020304" pitchFamily="18" charset="0"/>
                  </a:rPr>
                  <a:t>Trapletti and Hornik</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2023</a:t>
                </a:r>
                <a:r>
                  <a:rPr lang="en-US" sz="2400" dirty="0">
                    <a:effectLst/>
                    <a:latin typeface="Times New Roman" panose="02020603050405020304" pitchFamily="18" charset="0"/>
                    <a:cs typeface="Times New Roman" panose="02020603050405020304" pitchFamily="18" charset="0"/>
                  </a:rPr>
                  <a:t>), we gathered closing stock prices for the S&amp;P 500 index. We observed how the method performs using the last 4 years of data: from January 1st, 2020 to December 31st, 2023. We approximated stock returns by taking the difference in the logarithm of the closing prices. Using our method, we tested that the stock returns are normally distributed and Student’s </a:t>
                </a:r>
                <a14:m>
                  <m:oMath xmlns:m="http://schemas.openxmlformats.org/officeDocument/2006/math">
                    <m:r>
                      <a:rPr lang="en-US" sz="2400" b="0" i="1" smtClean="0">
                        <a:effectLst/>
                        <a:latin typeface="Cambria Math" panose="02040503050406030204" pitchFamily="18" charset="0"/>
                        <a:cs typeface="Times New Roman" panose="02020603050405020304" pitchFamily="18" charset="0"/>
                      </a:rPr>
                      <m:t>𝑡</m:t>
                    </m:r>
                  </m:oMath>
                </a14:m>
                <a:r>
                  <a:rPr lang="en-US" sz="2400" dirty="0">
                    <a:effectLst/>
                    <a:latin typeface="Times New Roman" panose="02020603050405020304" pitchFamily="18" charset="0"/>
                    <a:cs typeface="Times New Roman" panose="02020603050405020304" pitchFamily="18" charset="0"/>
                  </a:rPr>
                  <a:t> distributed with degrees of freedom </a:t>
                </a:r>
                <a14:m>
                  <m:oMath xmlns:m="http://schemas.openxmlformats.org/officeDocument/2006/math">
                    <m:r>
                      <a:rPr lang="en-US" sz="2400" b="0" i="1" smtClean="0">
                        <a:effectLst/>
                        <a:latin typeface="Cambria Math" panose="02040503050406030204" pitchFamily="18" charset="0"/>
                        <a:cs typeface="Times New Roman" panose="02020603050405020304" pitchFamily="18" charset="0"/>
                      </a:rPr>
                      <m:t>𝑣</m:t>
                    </m:r>
                    <m:r>
                      <a:rPr lang="en-US" sz="2400" b="0" i="1" smtClean="0">
                        <a:effectLst/>
                        <a:latin typeface="Cambria Math" panose="02040503050406030204" pitchFamily="18" charset="0"/>
                        <a:ea typeface="Cambria Math" panose="02040503050406030204" pitchFamily="18" charset="0"/>
                        <a:cs typeface="Times New Roman" panose="02020603050405020304" pitchFamily="18" charset="0"/>
                      </a:rPr>
                      <m:t>∈</m:t>
                    </m:r>
                    <m:d>
                      <m:dPr>
                        <m:begChr m:val="{"/>
                        <m:endChr m:val="}"/>
                        <m:ctrlPr>
                          <a:rPr lang="en-US" sz="2400" b="0" i="1" smtClean="0">
                            <a:effectLst/>
                            <a:latin typeface="Cambria Math" panose="02040503050406030204" pitchFamily="18" charset="0"/>
                            <a:ea typeface="Cambria Math" panose="02040503050406030204" pitchFamily="18" charset="0"/>
                            <a:cs typeface="Times New Roman" panose="02020603050405020304" pitchFamily="18" charset="0"/>
                          </a:rPr>
                        </m:ctrlPr>
                      </m:dPr>
                      <m:e>
                        <m:r>
                          <a:rPr lang="en-US" sz="2400" b="0" i="1" smtClean="0">
                            <a:effectLst/>
                            <a:latin typeface="Cambria Math" panose="02040503050406030204" pitchFamily="18" charset="0"/>
                            <a:ea typeface="Cambria Math" panose="02040503050406030204" pitchFamily="18" charset="0"/>
                            <a:cs typeface="Times New Roman" panose="02020603050405020304" pitchFamily="18" charset="0"/>
                          </a:rPr>
                          <m:t>30, 20, 10, 5, 4, 3, 2, 1</m:t>
                        </m:r>
                      </m:e>
                    </m:d>
                    <m:r>
                      <a:rPr lang="en-US" sz="2400" b="0" i="1" smtClean="0">
                        <a:effectLst/>
                        <a:latin typeface="Cambria Math" panose="02040503050406030204" pitchFamily="18" charset="0"/>
                        <a:ea typeface="Cambria Math" panose="02040503050406030204" pitchFamily="18" charset="0"/>
                        <a:cs typeface="Times New Roman" panose="02020603050405020304" pitchFamily="18" charset="0"/>
                      </a:rPr>
                      <m:t>.</m:t>
                    </m:r>
                  </m:oMath>
                </a14:m>
                <a:r>
                  <a:rPr lang="en-US" sz="2400" dirty="0">
                    <a:effectLst/>
                    <a:latin typeface="Times New Roman" panose="02020603050405020304" pitchFamily="18" charset="0"/>
                    <a:cs typeface="Times New Roman" panose="02020603050405020304" pitchFamily="18" charset="0"/>
                  </a:rPr>
                  <a:t> We tested the same hypotheses using </a:t>
                </a:r>
                <a:r>
                  <a:rPr lang="en-US" sz="2400" dirty="0">
                    <a:solidFill>
                      <a:srgbClr val="0000FF"/>
                    </a:solidFill>
                    <a:effectLst/>
                    <a:latin typeface="Times New Roman" panose="02020603050405020304" pitchFamily="18" charset="0"/>
                    <a:cs typeface="Times New Roman" panose="02020603050405020304" pitchFamily="18" charset="0"/>
                  </a:rPr>
                  <a:t>Babu and Rao </a:t>
                </a:r>
                <a:r>
                  <a:rPr lang="en-US" sz="2400" dirty="0">
                    <a:effectLst/>
                    <a:latin typeface="Times New Roman" panose="02020603050405020304" pitchFamily="18" charset="0"/>
                    <a:cs typeface="Times New Roman" panose="02020603050405020304" pitchFamily="18" charset="0"/>
                  </a:rPr>
                  <a:t>(</a:t>
                </a:r>
                <a:r>
                  <a:rPr lang="en-US" sz="2400" dirty="0">
                    <a:solidFill>
                      <a:srgbClr val="0000FF"/>
                    </a:solidFill>
                    <a:effectLst/>
                    <a:latin typeface="Times New Roman" panose="02020603050405020304" pitchFamily="18" charset="0"/>
                    <a:cs typeface="Times New Roman" panose="02020603050405020304" pitchFamily="18" charset="0"/>
                  </a:rPr>
                  <a:t>2004</a:t>
                </a:r>
                <a:r>
                  <a:rPr lang="en-US" sz="2400" dirty="0">
                    <a:effectLst/>
                    <a:latin typeface="Times New Roman" panose="02020603050405020304" pitchFamily="18" charset="0"/>
                    <a:cs typeface="Times New Roman" panose="02020603050405020304" pitchFamily="18" charset="0"/>
                  </a:rPr>
                  <a:t>)’s non-parametric basic bootstrap bias correction and </a:t>
                </a:r>
                <a:r>
                  <a:rPr lang="en-US" sz="2400" dirty="0">
                    <a:solidFill>
                      <a:srgbClr val="0000FF"/>
                    </a:solidFill>
                    <a:effectLst/>
                    <a:latin typeface="Times New Roman" panose="02020603050405020304" pitchFamily="18" charset="0"/>
                    <a:cs typeface="Times New Roman" panose="02020603050405020304" pitchFamily="18" charset="0"/>
                  </a:rPr>
                  <a:t>Zeimbekakis </a:t>
                </a:r>
                <a:r>
                  <a:rPr lang="en-US" sz="2400" dirty="0">
                    <a:effectLst/>
                    <a:latin typeface="Times New Roman" panose="02020603050405020304" pitchFamily="18" charset="0"/>
                    <a:cs typeface="Times New Roman" panose="02020603050405020304" pitchFamily="18" charset="0"/>
                  </a:rPr>
                  <a:t>(</a:t>
                </a:r>
                <a:r>
                  <a:rPr lang="en-US" sz="2400" dirty="0">
                    <a:solidFill>
                      <a:srgbClr val="0000FF"/>
                    </a:solidFill>
                    <a:effectLst/>
                    <a:latin typeface="Times New Roman" panose="02020603050405020304" pitchFamily="18" charset="0"/>
                    <a:cs typeface="Times New Roman" panose="02020603050405020304" pitchFamily="18" charset="0"/>
                  </a:rPr>
                  <a:t>2022</a:t>
                </a:r>
                <a:r>
                  <a:rPr lang="en-US" sz="2400" dirty="0">
                    <a:effectLst/>
                    <a:latin typeface="Times New Roman" panose="02020603050405020304" pitchFamily="18" charset="0"/>
                    <a:cs typeface="Times New Roman" panose="02020603050405020304" pitchFamily="18" charset="0"/>
                  </a:rPr>
                  <a:t>)’s parametric bootstrap method. We used </a:t>
                </a:r>
                <a14:m>
                  <m:oMath xmlns:m="http://schemas.openxmlformats.org/officeDocument/2006/math">
                    <m:r>
                      <a:rPr lang="en-US" sz="2400" b="0" i="1" smtClean="0">
                        <a:effectLst/>
                        <a:latin typeface="Cambria Math" panose="02040503050406030204" pitchFamily="18" charset="0"/>
                        <a:cs typeface="Times New Roman" panose="02020603050405020304" pitchFamily="18" charset="0"/>
                      </a:rPr>
                      <m:t>𝐵</m:t>
                    </m:r>
                    <m:r>
                      <a:rPr lang="en-US" sz="2400" b="0" i="1" smtClean="0">
                        <a:effectLst/>
                        <a:latin typeface="Cambria Math" panose="02040503050406030204" pitchFamily="18" charset="0"/>
                        <a:cs typeface="Times New Roman" panose="02020603050405020304" pitchFamily="18" charset="0"/>
                      </a:rPr>
                      <m:t>=10000 </m:t>
                    </m:r>
                  </m:oMath>
                </a14:m>
                <a:r>
                  <a:rPr lang="en-US" sz="2400" dirty="0">
                    <a:effectLst/>
                    <a:latin typeface="Times New Roman" panose="02020603050405020304" pitchFamily="18" charset="0"/>
                    <a:cs typeface="Times New Roman" panose="02020603050405020304" pitchFamily="18" charset="0"/>
                  </a:rPr>
                  <a:t>bootstrap replicates in this analysis. The p-values for these tests are highlighted in Table </a:t>
                </a:r>
                <a:r>
                  <a:rPr lang="en-US" sz="2400" dirty="0">
                    <a:solidFill>
                      <a:srgbClr val="0000FF"/>
                    </a:solidFill>
                    <a:effectLst/>
                    <a:latin typeface="Times New Roman" panose="02020603050405020304" pitchFamily="18" charset="0"/>
                    <a:cs typeface="Times New Roman" panose="02020603050405020304" pitchFamily="18" charset="0"/>
                  </a:rPr>
                  <a:t>1</a:t>
                </a:r>
                <a:r>
                  <a:rPr lang="en-US" sz="2400" dirty="0">
                    <a:effectLst/>
                    <a:latin typeface="Times New Roman" panose="02020603050405020304" pitchFamily="18" charset="0"/>
                    <a:cs typeface="Times New Roman" panose="02020603050405020304" pitchFamily="18" charset="0"/>
                  </a:rPr>
                  <a:t>. Employing the same methodology as our study on the S&amp;P 500 index, we conducted an analysis on the S&amp;P 100 index. The resulting p-values for these tests are presented in Table </a:t>
                </a:r>
                <a:r>
                  <a:rPr lang="en-US" sz="2400" dirty="0">
                    <a:solidFill>
                      <a:srgbClr val="0000FF"/>
                    </a:solidFill>
                    <a:effectLst/>
                    <a:latin typeface="Times New Roman" panose="02020603050405020304" pitchFamily="18" charset="0"/>
                    <a:cs typeface="Times New Roman" panose="02020603050405020304" pitchFamily="18" charset="0"/>
                  </a:rPr>
                  <a:t>2</a:t>
                </a:r>
                <a:r>
                  <a:rPr lang="en-US" sz="2400" dirty="0">
                    <a:effectLst/>
                    <a:latin typeface="Times New Roman" panose="02020603050405020304" pitchFamily="18" charset="0"/>
                    <a:cs typeface="Times New Roman" panose="02020603050405020304" pitchFamily="18" charset="0"/>
                  </a:rPr>
                  <a:t>. We can observe that for </a:t>
                </a:r>
                <a14:m>
                  <m:oMath xmlns:m="http://schemas.openxmlformats.org/officeDocument/2006/math">
                    <m:r>
                      <a:rPr lang="en-US" sz="2400" b="0" i="1" smtClean="0">
                        <a:effectLst/>
                        <a:latin typeface="Cambria Math" panose="02040503050406030204" pitchFamily="18" charset="0"/>
                        <a:cs typeface="Times New Roman" panose="02020603050405020304" pitchFamily="18" charset="0"/>
                      </a:rPr>
                      <m:t>𝑣</m:t>
                    </m:r>
                    <m:r>
                      <a:rPr lang="en-US" sz="2400" b="0" i="1" smtClean="0">
                        <a:effectLst/>
                        <a:latin typeface="Cambria Math" panose="02040503050406030204" pitchFamily="18" charset="0"/>
                        <a:cs typeface="Times New Roman" panose="02020603050405020304" pitchFamily="18" charset="0"/>
                      </a:rPr>
                      <m:t>=5</m:t>
                    </m:r>
                  </m:oMath>
                </a14:m>
                <a:r>
                  <a:rPr lang="en-US" sz="2400" dirty="0">
                    <a:effectLst/>
                    <a:latin typeface="Times New Roman" panose="02020603050405020304" pitchFamily="18" charset="0"/>
                    <a:cs typeface="Times New Roman" panose="02020603050405020304" pitchFamily="18" charset="0"/>
                  </a:rPr>
                  <a:t>, our method results in different conclusions than the other methods at </a:t>
                </a:r>
                <a14:m>
                  <m:oMath xmlns:m="http://schemas.openxmlformats.org/officeDocument/2006/math">
                    <m:r>
                      <a:rPr lang="el-GR" sz="2400" i="1">
                        <a:latin typeface="Cambria Math" panose="02040503050406030204" pitchFamily="18" charset="0"/>
                        <a:cs typeface="Times New Roman" panose="02020603050405020304" pitchFamily="18" charset="0"/>
                      </a:rPr>
                      <m:t>𝛼</m:t>
                    </m:r>
                    <m:r>
                      <a:rPr lang="en-US" sz="2400" b="0" i="1" smtClean="0">
                        <a:latin typeface="Cambria Math" panose="02040503050406030204" pitchFamily="18" charset="0"/>
                        <a:cs typeface="Times New Roman" panose="02020603050405020304" pitchFamily="18" charset="0"/>
                      </a:rPr>
                      <m:t>=0.05</m:t>
                    </m:r>
                  </m:oMath>
                </a14:m>
                <a:r>
                  <a:rPr lang="en-US" sz="2400" dirty="0">
                    <a:effectLst/>
                    <a:latin typeface="Times New Roman" panose="02020603050405020304" pitchFamily="18" charset="0"/>
                    <a:cs typeface="Times New Roman" panose="02020603050405020304" pitchFamily="18" charset="0"/>
                  </a:rPr>
                  <a:t>, indicating that serial dependence is something that must be accounted for.</a:t>
                </a:r>
              </a:p>
              <a:p>
                <a:endParaRPr lang="en-US" sz="2400" dirty="0">
                  <a:effectLst/>
                  <a:latin typeface="Times New Roman" panose="02020603050405020304" pitchFamily="18" charset="0"/>
                  <a:cs typeface="Times New Roman" panose="02020603050405020304" pitchFamily="18" charset="0"/>
                </a:endParaRPr>
              </a:p>
            </p:txBody>
          </p:sp>
        </mc:Choice>
        <mc:Fallback>
          <p:sp>
            <p:nvSpPr>
              <p:cNvPr id="36" name="TextBox 35">
                <a:extLst>
                  <a:ext uri="{FF2B5EF4-FFF2-40B4-BE49-F238E27FC236}">
                    <a16:creationId xmlns:a16="http://schemas.microsoft.com/office/drawing/2014/main" id="{20FE0FFF-0359-918F-0337-B264D08CACCA}"/>
                  </a:ext>
                </a:extLst>
              </p:cNvPr>
              <p:cNvSpPr txBox="1">
                <a:spLocks noRot="1" noChangeAspect="1" noMove="1" noResize="1" noEditPoints="1" noAdjustHandles="1" noChangeArrowheads="1" noChangeShapeType="1" noTextEdit="1"/>
              </p:cNvSpPr>
              <p:nvPr/>
            </p:nvSpPr>
            <p:spPr>
              <a:xfrm>
                <a:off x="31961772" y="16561642"/>
                <a:ext cx="11289947" cy="5262979"/>
              </a:xfrm>
              <a:prstGeom prst="rect">
                <a:avLst/>
              </a:prstGeom>
              <a:blipFill>
                <a:blip r:embed="rId20"/>
                <a:stretch>
                  <a:fillRect l="-899" t="-964" r="-337"/>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38" name="TextBox 37">
                <a:extLst>
                  <a:ext uri="{FF2B5EF4-FFF2-40B4-BE49-F238E27FC236}">
                    <a16:creationId xmlns:a16="http://schemas.microsoft.com/office/drawing/2014/main" id="{A3D91BC6-2F75-716C-0661-B8EDD7BBC128}"/>
                  </a:ext>
                </a:extLst>
              </p:cNvPr>
              <p:cNvSpPr txBox="1"/>
              <p:nvPr/>
            </p:nvSpPr>
            <p:spPr>
              <a:xfrm>
                <a:off x="488034" y="20129641"/>
                <a:ext cx="11335825" cy="830997"/>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	T</a:t>
                </a:r>
                <a:r>
                  <a:rPr lang="en-US" sz="2400" dirty="0">
                    <a:effectLst/>
                    <a:latin typeface="Times New Roman" panose="02020603050405020304" pitchFamily="18" charset="0"/>
                    <a:cs typeface="Times New Roman" panose="02020603050405020304" pitchFamily="18" charset="0"/>
                  </a:rPr>
                  <a:t>he procedure of the non-parametric basic bootstrap test is summarized as follows. Repeat the following steps for </a:t>
                </a:r>
                <a14:m>
                  <m:oMath xmlns:m="http://schemas.openxmlformats.org/officeDocument/2006/math">
                    <m:r>
                      <a:rPr lang="en-US" sz="2400" i="1" smtClean="0">
                        <a:effectLst/>
                        <a:latin typeface="Cambria Math" panose="02040503050406030204" pitchFamily="18" charset="0"/>
                        <a:cs typeface="Times New Roman" panose="02020603050405020304" pitchFamily="18" charset="0"/>
                      </a:rPr>
                      <m:t>𝑏</m:t>
                    </m:r>
                    <m:r>
                      <a:rPr lang="en-US" sz="2400" i="1" smtClean="0">
                        <a:effectLst/>
                        <a:latin typeface="Cambria Math" panose="02040503050406030204" pitchFamily="18" charset="0"/>
                        <a:cs typeface="Times New Roman" panose="02020603050405020304" pitchFamily="18" charset="0"/>
                      </a:rPr>
                      <m:t> ∈ {1, …, </m:t>
                    </m:r>
                    <m:r>
                      <a:rPr lang="en-US" sz="2400" i="1" smtClean="0">
                        <a:effectLst/>
                        <a:latin typeface="Cambria Math" panose="02040503050406030204" pitchFamily="18" charset="0"/>
                        <a:cs typeface="Times New Roman" panose="02020603050405020304" pitchFamily="18" charset="0"/>
                      </a:rPr>
                      <m:t>𝐵</m:t>
                    </m:r>
                    <m:r>
                      <a:rPr lang="en-US" sz="2400" i="1" smtClean="0">
                        <a:effectLst/>
                        <a:latin typeface="Cambria Math" panose="02040503050406030204" pitchFamily="18" charset="0"/>
                        <a:cs typeface="Times New Roman" panose="02020603050405020304" pitchFamily="18" charset="0"/>
                      </a:rPr>
                      <m:t>}. </m:t>
                    </m:r>
                  </m:oMath>
                </a14:m>
                <a:endParaRPr lang="en-US" sz="2400" dirty="0">
                  <a:latin typeface="Times New Roman" panose="02020603050405020304" pitchFamily="18" charset="0"/>
                  <a:cs typeface="Times New Roman" panose="02020603050405020304" pitchFamily="18" charset="0"/>
                </a:endParaRPr>
              </a:p>
            </p:txBody>
          </p:sp>
        </mc:Choice>
        <mc:Fallback>
          <p:sp>
            <p:nvSpPr>
              <p:cNvPr id="38" name="TextBox 37">
                <a:extLst>
                  <a:ext uri="{FF2B5EF4-FFF2-40B4-BE49-F238E27FC236}">
                    <a16:creationId xmlns:a16="http://schemas.microsoft.com/office/drawing/2014/main" id="{A3D91BC6-2F75-716C-0661-B8EDD7BBC128}"/>
                  </a:ext>
                </a:extLst>
              </p:cNvPr>
              <p:cNvSpPr txBox="1">
                <a:spLocks noRot="1" noChangeAspect="1" noMove="1" noResize="1" noEditPoints="1" noAdjustHandles="1" noChangeArrowheads="1" noChangeShapeType="1" noTextEdit="1"/>
              </p:cNvSpPr>
              <p:nvPr/>
            </p:nvSpPr>
            <p:spPr>
              <a:xfrm>
                <a:off x="488034" y="20129641"/>
                <a:ext cx="11335825" cy="830997"/>
              </a:xfrm>
              <a:prstGeom prst="rect">
                <a:avLst/>
              </a:prstGeom>
              <a:blipFill>
                <a:blip r:embed="rId21"/>
                <a:stretch>
                  <a:fillRect l="-895" t="-4478" r="-559" b="-16418"/>
                </a:stretch>
              </a:blipFill>
            </p:spPr>
            <p:txBody>
              <a:bodyPr/>
              <a:lstStyle/>
              <a:p>
                <a:r>
                  <a:rPr lang="en-US">
                    <a:noFill/>
                  </a:rPr>
                  <a:t> </a:t>
                </a:r>
              </a:p>
            </p:txBody>
          </p:sp>
        </mc:Fallback>
      </mc:AlternateContent>
      <p:sp>
        <p:nvSpPr>
          <p:cNvPr id="39" name="TextBox 38">
            <a:extLst>
              <a:ext uri="{FF2B5EF4-FFF2-40B4-BE49-F238E27FC236}">
                <a16:creationId xmlns:a16="http://schemas.microsoft.com/office/drawing/2014/main" id="{F72AFBB4-D52D-BFD4-EE7D-FD225207185D}"/>
              </a:ext>
            </a:extLst>
          </p:cNvPr>
          <p:cNvSpPr txBox="1"/>
          <p:nvPr/>
        </p:nvSpPr>
        <p:spPr>
          <a:xfrm>
            <a:off x="508672" y="15325789"/>
            <a:ext cx="11199358" cy="584775"/>
          </a:xfrm>
          <a:prstGeom prst="rect">
            <a:avLst/>
          </a:prstGeom>
          <a:solidFill>
            <a:srgbClr val="1C4586"/>
          </a:solidFill>
        </p:spPr>
        <p:txBody>
          <a:bodyPr wrap="square" rtlCol="0">
            <a:spAutoFit/>
          </a:bodyPr>
          <a:lstStyle/>
          <a:p>
            <a:r>
              <a:rPr lang="en-US" sz="3200" dirty="0">
                <a:solidFill>
                  <a:schemeClr val="bg1"/>
                </a:solidFill>
                <a:latin typeface="Georgia" panose="02040502050405020303" pitchFamily="18" charset="0"/>
                <a:cs typeface="Times New Roman" panose="02020603050405020304" pitchFamily="18" charset="0"/>
              </a:rPr>
              <a:t>Non-Parametric Basic Bootstrap </a:t>
            </a:r>
          </a:p>
        </p:txBody>
      </p:sp>
      <p:sp>
        <p:nvSpPr>
          <p:cNvPr id="40" name="TextBox 39">
            <a:extLst>
              <a:ext uri="{FF2B5EF4-FFF2-40B4-BE49-F238E27FC236}">
                <a16:creationId xmlns:a16="http://schemas.microsoft.com/office/drawing/2014/main" id="{3D2164AA-579E-2A2C-DEEF-DCFF7F71D460}"/>
              </a:ext>
            </a:extLst>
          </p:cNvPr>
          <p:cNvSpPr txBox="1"/>
          <p:nvPr/>
        </p:nvSpPr>
        <p:spPr>
          <a:xfrm>
            <a:off x="508672" y="3667090"/>
            <a:ext cx="11199358" cy="584775"/>
          </a:xfrm>
          <a:prstGeom prst="rect">
            <a:avLst/>
          </a:prstGeom>
          <a:solidFill>
            <a:srgbClr val="1C4586"/>
          </a:solidFill>
        </p:spPr>
        <p:txBody>
          <a:bodyPr wrap="square" rtlCol="0">
            <a:spAutoFit/>
          </a:bodyPr>
          <a:lstStyle/>
          <a:p>
            <a:r>
              <a:rPr lang="en-US" sz="3200" dirty="0">
                <a:solidFill>
                  <a:schemeClr val="bg1"/>
                </a:solidFill>
                <a:latin typeface="Georgia" panose="02040502050405020303" pitchFamily="18" charset="0"/>
                <a:cs typeface="Times New Roman" panose="02020603050405020304" pitchFamily="18" charset="0"/>
              </a:rPr>
              <a:t>Background</a:t>
            </a:r>
          </a:p>
        </p:txBody>
      </p:sp>
      <mc:AlternateContent xmlns:mc="http://schemas.openxmlformats.org/markup-compatibility/2006">
        <mc:Choice xmlns:a14="http://schemas.microsoft.com/office/drawing/2010/main" Requires="a14">
          <p:sp>
            <p:nvSpPr>
              <p:cNvPr id="41" name="TextBox 40">
                <a:extLst>
                  <a:ext uri="{FF2B5EF4-FFF2-40B4-BE49-F238E27FC236}">
                    <a16:creationId xmlns:a16="http://schemas.microsoft.com/office/drawing/2014/main" id="{58AD7C5C-2B70-EB38-77E1-439FD0DE9C15}"/>
                  </a:ext>
                </a:extLst>
              </p:cNvPr>
              <p:cNvSpPr txBox="1"/>
              <p:nvPr/>
            </p:nvSpPr>
            <p:spPr>
              <a:xfrm>
                <a:off x="496772" y="20990238"/>
                <a:ext cx="11451758" cy="4160626"/>
              </a:xfrm>
              <a:prstGeom prst="rect">
                <a:avLst/>
              </a:prstGeom>
              <a:noFill/>
            </p:spPr>
            <p:txBody>
              <a:bodyPr wrap="square" rtlCol="0">
                <a:spAutoFit/>
              </a:bodyPr>
              <a:lstStyle/>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Generate </a:t>
                </a:r>
                <a14:m>
                  <m:oMath xmlns:m="http://schemas.openxmlformats.org/officeDocument/2006/math">
                    <m:sSubSup>
                      <m:sSubSupPr>
                        <m:ctrlPr>
                          <a:rPr lang="en-US" sz="240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𝑋</m:t>
                        </m:r>
                      </m:e>
                      <m:sub>
                        <m:r>
                          <a:rPr lang="en-US" sz="2400" b="0" i="1" smtClean="0">
                            <a:latin typeface="Cambria Math" panose="02040503050406030204" pitchFamily="18" charset="0"/>
                            <a:cs typeface="Times New Roman" panose="02020603050405020304" pitchFamily="18" charset="0"/>
                          </a:rPr>
                          <m:t>𝑛</m:t>
                        </m:r>
                      </m:sub>
                      <m:sup>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r>
                          <a:rPr lang="en-US" sz="2400" b="0" i="1" smtClean="0">
                            <a:latin typeface="Cambria Math" panose="02040503050406030204" pitchFamily="18" charset="0"/>
                            <a:cs typeface="Times New Roman" panose="02020603050405020304" pitchFamily="18" charset="0"/>
                          </a:rPr>
                          <m:t>)</m:t>
                        </m:r>
                      </m:sup>
                    </m:sSubSup>
                    <m:r>
                      <a:rPr lang="en-US" sz="240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  </m:t>
                    </m:r>
                    <m:sSubSup>
                      <m:sSubSupPr>
                        <m:ctrlPr>
                          <a:rPr lang="en-US" sz="2400" b="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𝑋</m:t>
                        </m:r>
                      </m:e>
                      <m:sub>
                        <m:r>
                          <a:rPr lang="en-US" sz="2400" b="0" i="1" smtClean="0">
                            <a:latin typeface="Cambria Math" panose="02040503050406030204" pitchFamily="18" charset="0"/>
                            <a:cs typeface="Times New Roman" panose="02020603050405020304" pitchFamily="18" charset="0"/>
                          </a:rPr>
                          <m:t>𝑛</m:t>
                        </m:r>
                      </m:sub>
                      <m:sup>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r>
                          <a:rPr lang="en-US" sz="2400" b="0" i="1" smtClean="0">
                            <a:latin typeface="Cambria Math" panose="02040503050406030204" pitchFamily="18" charset="0"/>
                            <a:cs typeface="Times New Roman" panose="02020603050405020304" pitchFamily="18" charset="0"/>
                          </a:rPr>
                          <m:t>)</m:t>
                        </m:r>
                      </m:sup>
                    </m:sSubSup>
                  </m:oMath>
                </a14:m>
                <a:r>
                  <a:rPr lang="en-US" sz="2400" dirty="0">
                    <a:latin typeface="Times New Roman" panose="02020603050405020304" pitchFamily="18" charset="0"/>
                    <a:cs typeface="Times New Roman" panose="02020603050405020304" pitchFamily="18" charset="0"/>
                  </a:rPr>
                  <a:t> by applying basic bootstrap on the original sample as defined previously.</a:t>
                </a: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Fit </a:t>
                </a:r>
                <a14:m>
                  <m:oMath xmlns:m="http://schemas.openxmlformats.org/officeDocument/2006/math">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𝐹</m:t>
                        </m:r>
                      </m:e>
                      <m:sub>
                        <m:r>
                          <a:rPr lang="en-US" sz="2400" i="1" smtClean="0">
                            <a:latin typeface="Cambria Math" panose="02040503050406030204" pitchFamily="18" charset="0"/>
                            <a:ea typeface="Cambria Math" panose="02040503050406030204" pitchFamily="18" charset="0"/>
                            <a:cs typeface="Times New Roman" panose="02020603050405020304" pitchFamily="18" charset="0"/>
                          </a:rPr>
                          <m:t>𝜃</m:t>
                        </m:r>
                      </m:sub>
                    </m:sSub>
                    <m:r>
                      <a:rPr lang="en-US" sz="2400" b="0" i="1" smtClean="0">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to </a:t>
                </a:r>
                <a14:m>
                  <m:oMath xmlns:m="http://schemas.openxmlformats.org/officeDocument/2006/math">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  </m:t>
                    </m:r>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oMath>
                </a14:m>
                <a:r>
                  <a:rPr lang="en-US" sz="2400" dirty="0">
                    <a:latin typeface="Times New Roman" panose="02020603050405020304" pitchFamily="18" charset="0"/>
                    <a:cs typeface="Times New Roman" panose="02020603050405020304" pitchFamily="18" charset="0"/>
                  </a:rPr>
                  <a:t> and obtain estimate </a:t>
                </a:r>
                <a14:m>
                  <m:oMath xmlns:m="http://schemas.openxmlformats.org/officeDocument/2006/math">
                    <m:sSubSup>
                      <m:sSubSupPr>
                        <m:ctrlPr>
                          <a:rPr lang="en-US" sz="2400" i="1">
                            <a:latin typeface="Cambria Math" panose="02040503050406030204" pitchFamily="18" charset="0"/>
                            <a:cs typeface="Times New Roman" panose="02020603050405020304" pitchFamily="18" charset="0"/>
                          </a:rPr>
                        </m:ctrlPr>
                      </m:sSubSupPr>
                      <m:e>
                        <m:r>
                          <a:rPr lang="en-US" sz="2400" i="1" smtClean="0">
                            <a:latin typeface="Cambria Math" panose="02040503050406030204" pitchFamily="18" charset="0"/>
                            <a:ea typeface="Cambria Math" panose="02040503050406030204" pitchFamily="18" charset="0"/>
                            <a:cs typeface="Times New Roman" panose="02020603050405020304" pitchFamily="18" charset="0"/>
                          </a:rPr>
                          <m:t>𝜃</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of</a:t>
                </a:r>
                <a14:m>
                  <m:oMath xmlns:m="http://schemas.openxmlformats.org/officeDocument/2006/math">
                    <m:r>
                      <a:rPr lang="en-US" sz="2400" b="0" i="0" smtClean="0">
                        <a:latin typeface="Cambria Math" panose="02040503050406030204" pitchFamily="18" charset="0"/>
                        <a:ea typeface="Cambria Math" panose="02040503050406030204" pitchFamily="18" charset="0"/>
                        <a:cs typeface="Times New Roman" panose="02020603050405020304" pitchFamily="18" charset="0"/>
                      </a:rPr>
                      <m:t> </m:t>
                    </m:r>
                    <m:r>
                      <a:rPr lang="en-US" sz="2400" i="1" smtClean="0">
                        <a:latin typeface="Cambria Math" panose="02040503050406030204" pitchFamily="18" charset="0"/>
                        <a:ea typeface="Cambria Math" panose="02040503050406030204" pitchFamily="18" charset="0"/>
                        <a:cs typeface="Times New Roman" panose="02020603050405020304" pitchFamily="18" charset="0"/>
                      </a:rPr>
                      <m:t>𝜃</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oMath>
                </a14:m>
                <a:endParaRPr lang="en-US" sz="2400"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Obtain the empirical distribution function </a:t>
                </a:r>
                <a14:m>
                  <m:oMath xmlns:m="http://schemas.openxmlformats.org/officeDocument/2006/math">
                    <m:sSubSup>
                      <m:sSubSupPr>
                        <m:ctrlPr>
                          <a:rPr lang="en-US" sz="240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𝐹</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of </a:t>
                </a:r>
                <a14:m>
                  <m:oMath xmlns:m="http://schemas.openxmlformats.org/officeDocument/2006/math">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  </m:t>
                    </m:r>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d>
                          <m:dPr>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𝑏</m:t>
                            </m:r>
                          </m:e>
                        </m:d>
                      </m:sup>
                    </m:sSubSup>
                    <m:r>
                      <a:rPr lang="en-US" sz="2400" b="0" i="0" smtClean="0">
                        <a:latin typeface="Cambria Math" panose="02040503050406030204" pitchFamily="18" charset="0"/>
                        <a:cs typeface="Times New Roman" panose="02020603050405020304" pitchFamily="18" charset="0"/>
                      </a:rPr>
                      <m:t>.</m:t>
                    </m:r>
                  </m:oMath>
                </a14:m>
                <a:endParaRPr lang="en-US" sz="2400"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Calculate bootstrap KS statistic</a:t>
                </a:r>
              </a:p>
              <a:p>
                <a:pPr marL="457200" indent="-457200">
                  <a:buFont typeface="+mj-lt"/>
                  <a:buAutoNum type="arabicPeriod"/>
                </a:pPr>
                <a:endParaRPr lang="en-US" sz="2400" dirty="0">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𝑛</m:t>
                        </m:r>
                      </m:sub>
                    </m:sSub>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𝑥</m:t>
                        </m:r>
                      </m:e>
                    </m:d>
                    <m:r>
                      <a:rPr lang="en-US" sz="2400" b="0" i="1" smtClean="0">
                        <a:latin typeface="Cambria Math" panose="02040503050406030204" pitchFamily="18" charset="0"/>
                        <a:cs typeface="Times New Roman" panose="02020603050405020304" pitchFamily="18" charset="0"/>
                      </a:rPr>
                      <m:t>=</m:t>
                    </m:r>
                    <m:rad>
                      <m:radPr>
                        <m:degHide m:val="on"/>
                        <m:ctrlPr>
                          <a:rPr lang="en-US" sz="2400" b="0" i="1" smtClean="0">
                            <a:latin typeface="Cambria Math" panose="02040503050406030204" pitchFamily="18" charset="0"/>
                            <a:cs typeface="Times New Roman" panose="02020603050405020304" pitchFamily="18" charset="0"/>
                          </a:rPr>
                        </m:ctrlPr>
                      </m:radPr>
                      <m:deg/>
                      <m:e>
                        <m:r>
                          <a:rPr lang="en-US" sz="2400" b="0" i="1" smtClean="0">
                            <a:latin typeface="Cambria Math" panose="02040503050406030204" pitchFamily="18" charset="0"/>
                            <a:cs typeface="Times New Roman" panose="02020603050405020304" pitchFamily="18" charset="0"/>
                          </a:rPr>
                          <m:t>𝑛</m:t>
                        </m:r>
                      </m:e>
                    </m:rad>
                    <m:r>
                      <a:rPr lang="en-US" sz="2400" b="0" i="1" smtClean="0">
                        <a:latin typeface="Cambria Math" panose="02040503050406030204" pitchFamily="18" charset="0"/>
                        <a:cs typeface="Times New Roman" panose="02020603050405020304" pitchFamily="18" charset="0"/>
                      </a:rPr>
                      <m:t>(</m:t>
                    </m:r>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𝐹</m:t>
                        </m:r>
                      </m:e>
                      <m:sub>
                        <m:r>
                          <a:rPr lang="en-US" sz="2400" b="0" i="1" smtClean="0">
                            <a:latin typeface="Cambria Math" panose="02040503050406030204" pitchFamily="18" charset="0"/>
                            <a:cs typeface="Times New Roman" panose="02020603050405020304" pitchFamily="18" charset="0"/>
                          </a:rPr>
                          <m:t>𝑛</m:t>
                        </m:r>
                      </m:sub>
                    </m:sSub>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𝑥</m:t>
                        </m:r>
                      </m:e>
                    </m:d>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𝐹</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𝑥</m:t>
                        </m:r>
                        <m:r>
                          <a:rPr lang="en-US" sz="2400" b="0" i="1" smtClean="0">
                            <a:latin typeface="Cambria Math" panose="02040503050406030204" pitchFamily="18" charset="0"/>
                            <a:cs typeface="Times New Roman" panose="02020603050405020304" pitchFamily="18" charset="0"/>
                          </a:rPr>
                          <m:t>; </m:t>
                        </m:r>
                        <m:sSub>
                          <m:sSubPr>
                            <m:ctrlPr>
                              <a:rPr lang="en-US" sz="2400" b="0" i="1" smtClean="0">
                                <a:latin typeface="Cambria Math" panose="02040503050406030204" pitchFamily="18" charset="0"/>
                                <a:cs typeface="Times New Roman" panose="02020603050405020304" pitchFamily="18" charset="0"/>
                              </a:rPr>
                            </m:ctrlPr>
                          </m:sSubPr>
                          <m:e>
                            <m:acc>
                              <m:accPr>
                                <m:chr m:val="̂"/>
                                <m:ctrlPr>
                                  <a:rPr lang="en-US" sz="2400" b="0" i="1" smtClean="0">
                                    <a:latin typeface="Cambria Math" panose="02040503050406030204" pitchFamily="18" charset="0"/>
                                    <a:cs typeface="Times New Roman" panose="02020603050405020304" pitchFamily="18" charset="0"/>
                                  </a:rPr>
                                </m:ctrlPr>
                              </m:acc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𝜃</m:t>
                                </m:r>
                              </m:e>
                            </m:acc>
                          </m:e>
                          <m:sub>
                            <m:r>
                              <a:rPr lang="en-US" sz="2400" b="0" i="1" smtClean="0">
                                <a:latin typeface="Cambria Math" panose="02040503050406030204" pitchFamily="18" charset="0"/>
                                <a:cs typeface="Times New Roman" panose="02020603050405020304" pitchFamily="18" charset="0"/>
                              </a:rPr>
                              <m:t>𝑛</m:t>
                            </m:r>
                          </m:sub>
                        </m:sSub>
                      </m:e>
                    </m:d>
                    <m:r>
                      <a:rPr lang="en-US" sz="2400" b="0" i="1" smtClean="0">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is the known bias term </a:t>
                </a:r>
                <a:r>
                  <a:rPr lang="en-US" sz="2400" dirty="0">
                    <a:effectLst/>
                    <a:latin typeface="Times New Roman" panose="02020603050405020304" pitchFamily="18" charset="0"/>
                    <a:cs typeface="Times New Roman" panose="02020603050405020304" pitchFamily="18" charset="0"/>
                  </a:rPr>
                  <a:t>considered in </a:t>
                </a:r>
                <a:r>
                  <a:rPr lang="en-US" sz="2400" dirty="0">
                    <a:solidFill>
                      <a:srgbClr val="0000FF"/>
                    </a:solidFill>
                    <a:effectLst/>
                    <a:latin typeface="Times New Roman" panose="02020603050405020304" pitchFamily="18" charset="0"/>
                    <a:cs typeface="Times New Roman" panose="02020603050405020304" pitchFamily="18" charset="0"/>
                  </a:rPr>
                  <a:t>Babu and Rao </a:t>
                </a:r>
                <a:r>
                  <a:rPr lang="en-US" sz="2400" dirty="0">
                    <a:effectLst/>
                    <a:latin typeface="Times New Roman" panose="02020603050405020304" pitchFamily="18" charset="0"/>
                    <a:cs typeface="Times New Roman" panose="02020603050405020304" pitchFamily="18" charset="0"/>
                  </a:rPr>
                  <a:t>(</a:t>
                </a:r>
                <a:r>
                  <a:rPr lang="en-US" sz="2400" dirty="0">
                    <a:solidFill>
                      <a:srgbClr val="0000FF"/>
                    </a:solidFill>
                    <a:effectLst/>
                    <a:latin typeface="Times New Roman" panose="02020603050405020304" pitchFamily="18" charset="0"/>
                    <a:cs typeface="Times New Roman" panose="02020603050405020304" pitchFamily="18" charset="0"/>
                  </a:rPr>
                  <a:t>2004</a:t>
                </a:r>
                <a:r>
                  <a:rPr lang="en-US" sz="2400" dirty="0">
                    <a:effectLs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The p-value of the basic bootstrap KS test can be computed as</a:t>
                </a:r>
              </a:p>
              <a:p>
                <a14:m>
                  <m:oMath xmlns:m="http://schemas.openxmlformats.org/officeDocument/2006/math">
                    <m:r>
                      <a:rPr lang="en-US" sz="2400" i="1" smtClean="0">
                        <a:latin typeface="Cambria Math" panose="02040503050406030204" pitchFamily="18" charset="0"/>
                        <a:cs typeface="Times New Roman" panose="02020603050405020304" pitchFamily="18" charset="0"/>
                      </a:rPr>
                      <m:t>𝑝</m:t>
                    </m:r>
                    <m:r>
                      <a:rPr lang="en-US" sz="2400" i="1" smtClean="0">
                        <a:latin typeface="Cambria Math" panose="02040503050406030204" pitchFamily="18" charset="0"/>
                        <a:cs typeface="Times New Roman" panose="02020603050405020304" pitchFamily="18" charset="0"/>
                      </a:rPr>
                      <m:t> = </m:t>
                    </m:r>
                    <m:r>
                      <m:rPr>
                        <m:lit/>
                      </m:rPr>
                      <a:rPr lang="en-US" sz="240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m:t>
                    </m:r>
                    <m:sSubSup>
                      <m:sSubSupPr>
                        <m:ctrlPr>
                          <a:rPr lang="en-US" sz="2400" b="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𝑇</m:t>
                        </m:r>
                      </m:e>
                      <m:sub>
                        <m:r>
                          <a:rPr lang="en-US" sz="2400" b="0" i="1" smtClean="0">
                            <a:latin typeface="Cambria Math" panose="02040503050406030204" pitchFamily="18" charset="0"/>
                            <a:cs typeface="Times New Roman" panose="02020603050405020304" pitchFamily="18" charset="0"/>
                          </a:rPr>
                          <m:t>𝑛</m:t>
                        </m:r>
                      </m:sub>
                      <m:sup>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r>
                          <a:rPr lang="en-US" sz="2400" b="0" i="1" smtClean="0">
                            <a:latin typeface="Cambria Math" panose="02040503050406030204" pitchFamily="18" charset="0"/>
                            <a:cs typeface="Times New Roman" panose="02020603050405020304" pitchFamily="18" charset="0"/>
                          </a:rPr>
                          <m:t>)</m:t>
                        </m:r>
                      </m:sup>
                    </m:sSubSup>
                    <m:r>
                      <a:rPr lang="en-US" sz="2400" i="1" smtClean="0">
                        <a:latin typeface="Cambria Math" panose="02040503050406030204" pitchFamily="18" charset="0"/>
                        <a:cs typeface="Times New Roman" panose="02020603050405020304" pitchFamily="18" charset="0"/>
                      </a:rPr>
                      <m:t>&gt; </m:t>
                    </m:r>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𝑇</m:t>
                        </m:r>
                      </m:e>
                      <m:sub>
                        <m:r>
                          <a:rPr lang="en-US" sz="2400" b="0" i="1" smtClean="0">
                            <a:latin typeface="Cambria Math" panose="02040503050406030204" pitchFamily="18" charset="0"/>
                            <a:cs typeface="Times New Roman" panose="02020603050405020304" pitchFamily="18" charset="0"/>
                          </a:rPr>
                          <m:t>𝑛</m:t>
                        </m:r>
                      </m:sub>
                    </m:sSub>
                    <m:r>
                      <m:rPr>
                        <m:lit/>
                      </m:rPr>
                      <a:rPr lang="en-US" sz="2400" i="1" smtClean="0">
                        <a:latin typeface="Cambria Math" panose="02040503050406030204" pitchFamily="18" charset="0"/>
                        <a:cs typeface="Times New Roman" panose="02020603050405020304" pitchFamily="18" charset="0"/>
                      </a:rPr>
                      <m:t>}</m:t>
                    </m:r>
                    <m:r>
                      <a:rPr lang="en-US" sz="2400" i="1" smtClean="0">
                        <a:latin typeface="Cambria Math" panose="02040503050406030204" pitchFamily="18" charset="0"/>
                        <a:cs typeface="Times New Roman" panose="02020603050405020304" pitchFamily="18" charset="0"/>
                      </a:rPr>
                      <m:t> / </m:t>
                    </m:r>
                    <m:r>
                      <a:rPr lang="en-US" sz="2400" i="1" smtClean="0">
                        <a:latin typeface="Cambria Math" panose="02040503050406030204" pitchFamily="18" charset="0"/>
                        <a:cs typeface="Times New Roman" panose="02020603050405020304" pitchFamily="18" charset="0"/>
                      </a:rPr>
                      <m:t>𝐵</m:t>
                    </m:r>
                    <m:r>
                      <a:rPr lang="en-US" sz="2400" i="1" smtClean="0">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for </a:t>
                </a:r>
                <a14:m>
                  <m:oMath xmlns:m="http://schemas.openxmlformats.org/officeDocument/2006/math">
                    <m:r>
                      <a:rPr lang="en-US" sz="2400" i="1" smtClean="0">
                        <a:effectLst/>
                        <a:latin typeface="Cambria Math" panose="02040503050406030204" pitchFamily="18" charset="0"/>
                        <a:cs typeface="Times New Roman" panose="02020603050405020304" pitchFamily="18" charset="0"/>
                      </a:rPr>
                      <m:t>𝑏</m:t>
                    </m:r>
                    <m:r>
                      <a:rPr lang="en-US" sz="2400" i="1" smtClean="0">
                        <a:effectLst/>
                        <a:latin typeface="Cambria Math" panose="02040503050406030204" pitchFamily="18" charset="0"/>
                        <a:cs typeface="Times New Roman" panose="02020603050405020304" pitchFamily="18" charset="0"/>
                      </a:rPr>
                      <m:t> ∈ {1, …, </m:t>
                    </m:r>
                    <m:r>
                      <a:rPr lang="en-US" sz="2400" i="1" smtClean="0">
                        <a:effectLst/>
                        <a:latin typeface="Cambria Math" panose="02040503050406030204" pitchFamily="18" charset="0"/>
                        <a:cs typeface="Times New Roman" panose="02020603050405020304" pitchFamily="18" charset="0"/>
                      </a:rPr>
                      <m:t>𝐵</m:t>
                    </m:r>
                    <m:r>
                      <a:rPr lang="en-US" sz="2400" i="1" smtClean="0">
                        <a:effectLst/>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 </a:t>
                </a:r>
              </a:p>
            </p:txBody>
          </p:sp>
        </mc:Choice>
        <mc:Fallback>
          <p:sp>
            <p:nvSpPr>
              <p:cNvPr id="41" name="TextBox 40">
                <a:extLst>
                  <a:ext uri="{FF2B5EF4-FFF2-40B4-BE49-F238E27FC236}">
                    <a16:creationId xmlns:a16="http://schemas.microsoft.com/office/drawing/2014/main" id="{58AD7C5C-2B70-EB38-77E1-439FD0DE9C15}"/>
                  </a:ext>
                </a:extLst>
              </p:cNvPr>
              <p:cNvSpPr txBox="1">
                <a:spLocks noRot="1" noChangeAspect="1" noMove="1" noResize="1" noEditPoints="1" noAdjustHandles="1" noChangeArrowheads="1" noChangeShapeType="1" noTextEdit="1"/>
              </p:cNvSpPr>
              <p:nvPr/>
            </p:nvSpPr>
            <p:spPr>
              <a:xfrm>
                <a:off x="496772" y="20990238"/>
                <a:ext cx="11451758" cy="4160626"/>
              </a:xfrm>
              <a:prstGeom prst="rect">
                <a:avLst/>
              </a:prstGeom>
              <a:blipFill>
                <a:blip r:embed="rId22"/>
                <a:stretch>
                  <a:fillRect l="-775" b="-2128"/>
                </a:stretch>
              </a:blipFill>
            </p:spPr>
            <p:txBody>
              <a:bodyPr/>
              <a:lstStyle/>
              <a:p>
                <a:r>
                  <a:rPr lang="en-US">
                    <a:noFill/>
                  </a:rPr>
                  <a:t> </a:t>
                </a:r>
              </a:p>
            </p:txBody>
          </p:sp>
        </mc:Fallback>
      </mc:AlternateContent>
      <p:pic>
        <p:nvPicPr>
          <p:cNvPr id="42" name="Picture 41">
            <a:extLst>
              <a:ext uri="{FF2B5EF4-FFF2-40B4-BE49-F238E27FC236}">
                <a16:creationId xmlns:a16="http://schemas.microsoft.com/office/drawing/2014/main" id="{24D6132A-36A2-4948-0255-78430A425B95}"/>
              </a:ext>
            </a:extLst>
          </p:cNvPr>
          <p:cNvPicPr>
            <a:picLocks noChangeAspect="1"/>
          </p:cNvPicPr>
          <p:nvPr/>
        </p:nvPicPr>
        <p:blipFill>
          <a:blip r:embed="rId23"/>
          <a:stretch>
            <a:fillRect/>
          </a:stretch>
        </p:blipFill>
        <p:spPr>
          <a:xfrm>
            <a:off x="2870115" y="23183127"/>
            <a:ext cx="6476472" cy="678985"/>
          </a:xfrm>
          <a:prstGeom prst="rect">
            <a:avLst/>
          </a:prstGeom>
        </p:spPr>
      </p:pic>
      <p:sp>
        <p:nvSpPr>
          <p:cNvPr id="43" name="TextBox 42">
            <a:extLst>
              <a:ext uri="{FF2B5EF4-FFF2-40B4-BE49-F238E27FC236}">
                <a16:creationId xmlns:a16="http://schemas.microsoft.com/office/drawing/2014/main" id="{FF4C7508-7750-9490-9BBF-2FEFB2149A02}"/>
              </a:ext>
            </a:extLst>
          </p:cNvPr>
          <p:cNvSpPr txBox="1"/>
          <p:nvPr/>
        </p:nvSpPr>
        <p:spPr>
          <a:xfrm>
            <a:off x="449941" y="25237618"/>
            <a:ext cx="11258090" cy="584775"/>
          </a:xfrm>
          <a:prstGeom prst="rect">
            <a:avLst/>
          </a:prstGeom>
          <a:solidFill>
            <a:srgbClr val="1C4586"/>
          </a:solidFill>
        </p:spPr>
        <p:txBody>
          <a:bodyPr wrap="square" rtlCol="0">
            <a:spAutoFit/>
          </a:bodyPr>
          <a:lstStyle/>
          <a:p>
            <a:r>
              <a:rPr lang="en-US" sz="3200" dirty="0">
                <a:solidFill>
                  <a:schemeClr val="bg1"/>
                </a:solidFill>
                <a:latin typeface="Georgia" panose="02040502050405020303" pitchFamily="18" charset="0"/>
                <a:cs typeface="Times New Roman" panose="02020603050405020304" pitchFamily="18" charset="0"/>
              </a:rPr>
              <a:t>Non-Parametric Block Bootstrap </a:t>
            </a:r>
          </a:p>
        </p:txBody>
      </p:sp>
      <p:pic>
        <p:nvPicPr>
          <p:cNvPr id="44" name="Picture 43">
            <a:extLst>
              <a:ext uri="{FF2B5EF4-FFF2-40B4-BE49-F238E27FC236}">
                <a16:creationId xmlns:a16="http://schemas.microsoft.com/office/drawing/2014/main" id="{521E72F5-8D4D-7A57-EE4C-63410DB744AA}"/>
              </a:ext>
            </a:extLst>
          </p:cNvPr>
          <p:cNvPicPr>
            <a:picLocks noChangeAspect="1"/>
          </p:cNvPicPr>
          <p:nvPr/>
        </p:nvPicPr>
        <p:blipFill>
          <a:blip r:embed="rId24"/>
          <a:stretch>
            <a:fillRect/>
          </a:stretch>
        </p:blipFill>
        <p:spPr>
          <a:xfrm>
            <a:off x="2211724" y="19131116"/>
            <a:ext cx="7888444" cy="1205543"/>
          </a:xfrm>
          <a:prstGeom prst="rect">
            <a:avLst/>
          </a:prstGeom>
        </p:spPr>
      </p:pic>
      <mc:AlternateContent xmlns:mc="http://schemas.openxmlformats.org/markup-compatibility/2006">
        <mc:Choice xmlns:a14="http://schemas.microsoft.com/office/drawing/2010/main" Requires="a14">
          <p:sp>
            <p:nvSpPr>
              <p:cNvPr id="45" name="TextBox 44">
                <a:extLst>
                  <a:ext uri="{FF2B5EF4-FFF2-40B4-BE49-F238E27FC236}">
                    <a16:creationId xmlns:a16="http://schemas.microsoft.com/office/drawing/2014/main" id="{0C3846D5-FCFA-C021-DADF-075F5971533E}"/>
                  </a:ext>
                </a:extLst>
              </p:cNvPr>
              <p:cNvSpPr txBox="1"/>
              <p:nvPr/>
            </p:nvSpPr>
            <p:spPr>
              <a:xfrm>
                <a:off x="501975" y="25808193"/>
                <a:ext cx="10809177" cy="3845129"/>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	Let us now consider the case where </a:t>
                </a:r>
                <a14:m>
                  <m:oMath xmlns:m="http://schemas.openxmlformats.org/officeDocument/2006/math">
                    <m:sSub>
                      <m:sSubPr>
                        <m:ctrlPr>
                          <a:rPr lang="en-US" sz="2400" i="1">
                            <a:latin typeface="Cambria Math" panose="02040503050406030204" pitchFamily="18" charset="0"/>
                          </a:rPr>
                        </m:ctrlPr>
                      </m:sSubPr>
                      <m:e>
                        <m:r>
                          <a:rPr lang="en-US" sz="2400" i="1">
                            <a:latin typeface="Cambria Math" panose="02040503050406030204" pitchFamily="18" charset="0"/>
                          </a:rPr>
                          <m:t>𝑋</m:t>
                        </m:r>
                      </m:e>
                      <m:sub>
                        <m:r>
                          <a:rPr lang="en-US" sz="2400" i="1">
                            <a:latin typeface="Cambria Math" panose="02040503050406030204" pitchFamily="18" charset="0"/>
                          </a:rPr>
                          <m:t>𝑖</m:t>
                        </m:r>
                      </m:sub>
                    </m:sSub>
                  </m:oMath>
                </a14:m>
                <a:r>
                  <a:rPr lang="en-US" sz="2400" dirty="0">
                    <a:latin typeface="Times New Roman" panose="02020603050405020304" pitchFamily="18" charset="0"/>
                    <a:cs typeface="Times New Roman" panose="02020603050405020304" pitchFamily="18" charset="0"/>
                  </a:rPr>
                  <a:t>’s are realizations from a serially dependent time series. We can generate </a:t>
                </a:r>
                <a14:m>
                  <m:oMath xmlns:m="http://schemas.openxmlformats.org/officeDocument/2006/math">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  </m:t>
                    </m:r>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oMath>
                </a14:m>
                <a:r>
                  <a:rPr lang="en-US" sz="2400" dirty="0">
                    <a:latin typeface="Times New Roman" panose="02020603050405020304" pitchFamily="18" charset="0"/>
                    <a:cs typeface="Times New Roman" panose="02020603050405020304" pitchFamily="18" charset="0"/>
                  </a:rPr>
                  <a:t> using block bootstrap for </a:t>
                </a:r>
                <a14:m>
                  <m:oMath xmlns:m="http://schemas.openxmlformats.org/officeDocument/2006/math">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 ∈ </m:t>
                    </m:r>
                    <m:d>
                      <m:dPr>
                        <m:begChr m:val="{"/>
                        <m:endChr m:val="}"/>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1, …, </m:t>
                        </m:r>
                        <m:r>
                          <a:rPr lang="en-US" sz="2400" i="1">
                            <a:latin typeface="Cambria Math" panose="02040503050406030204" pitchFamily="18" charset="0"/>
                            <a:cs typeface="Times New Roman" panose="02020603050405020304" pitchFamily="18" charset="0"/>
                          </a:rPr>
                          <m:t>𝐵</m:t>
                        </m:r>
                      </m:e>
                    </m:d>
                    <m:r>
                      <a:rPr lang="en-US" sz="2400" i="1">
                        <a:latin typeface="Cambria Math" panose="02040503050406030204" pitchFamily="18" charset="0"/>
                        <a:cs typeface="Times New Roman" panose="02020603050405020304" pitchFamily="18" charset="0"/>
                      </a:rPr>
                      <m:t>.</m:t>
                    </m:r>
                  </m:oMath>
                </a14:m>
                <a:endParaRPr lang="en-US" sz="2400" i="1"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Block-bootstrap can be done with overlapping or moving blocks. Define moving blocks (assuming length of block </a:t>
                </a:r>
                <a14:m>
                  <m:oMath xmlns:m="http://schemas.openxmlformats.org/officeDocument/2006/math">
                    <m:r>
                      <a:rPr lang="en-US" sz="2400" i="1" smtClean="0">
                        <a:latin typeface="Cambria Math" panose="02040503050406030204" pitchFamily="18" charset="0"/>
                        <a:cs typeface="Times New Roman" panose="02020603050405020304" pitchFamily="18" charset="0"/>
                      </a:rPr>
                      <m:t>𝑙</m:t>
                    </m:r>
                    <m:r>
                      <a:rPr lang="en-US" sz="2400" i="1" smtClean="0">
                        <a:latin typeface="Cambria Math" panose="02040503050406030204" pitchFamily="18" charset="0"/>
                        <a:cs typeface="Times New Roman" panose="02020603050405020304" pitchFamily="18" charset="0"/>
                      </a:rPr>
                      <m:t> &gt; 1</m:t>
                    </m:r>
                  </m:oMath>
                </a14:m>
                <a:r>
                  <a:rPr lang="en-US" sz="2400" dirty="0">
                    <a:latin typeface="Times New Roman" panose="02020603050405020304" pitchFamily="18" charset="0"/>
                    <a:cs typeface="Times New Roman" panose="02020603050405020304" pitchFamily="18" charset="0"/>
                  </a:rPr>
                  <a:t>) as: </a:t>
                </a:r>
              </a:p>
              <a:p>
                <a14:m>
                  <m:oMathPara xmlns:m="http://schemas.openxmlformats.org/officeDocument/2006/math">
                    <m:oMathParaPr>
                      <m:jc m:val="centerGroup"/>
                    </m:oMathParaPr>
                    <m:oMath xmlns:m="http://schemas.openxmlformats.org/officeDocument/2006/math">
                      <m:r>
                        <a:rPr lang="en-US" sz="2400" i="1">
                          <a:latin typeface="Cambria Math" panose="02040503050406030204" pitchFamily="18" charset="0"/>
                          <a:cs typeface="Times New Roman" panose="02020603050405020304" pitchFamily="18" charset="0"/>
                        </a:rPr>
                        <m:t> </m:t>
                      </m:r>
                    </m:oMath>
                  </m:oMathPara>
                </a14:m>
                <a:endParaRPr lang="en-US" sz="2400" dirty="0">
                  <a:effectLst/>
                  <a:latin typeface="Times New Roman" panose="02020603050405020304" pitchFamily="18" charset="0"/>
                  <a:cs typeface="Times New Roman" panose="02020603050405020304" pitchFamily="18" charset="0"/>
                </a:endParaRPr>
              </a:p>
              <a:p>
                <a:endParaRPr lang="en-US" sz="2400" dirty="0">
                  <a:effectLst/>
                  <a:latin typeface="Times New Roman" panose="02020603050405020304" pitchFamily="18" charset="0"/>
                  <a:cs typeface="Times New Roman" panose="02020603050405020304" pitchFamily="18" charset="0"/>
                </a:endParaRPr>
              </a:p>
              <a:p>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										     .</a:t>
                </a:r>
              </a:p>
              <a:p>
                <a:endParaRPr lang="en-US" sz="2400" dirty="0">
                  <a:effectLst/>
                  <a:latin typeface="Times New Roman" panose="02020603050405020304" pitchFamily="18" charset="0"/>
                  <a:cs typeface="Times New Roman" panose="02020603050405020304" pitchFamily="18" charset="0"/>
                </a:endParaRPr>
              </a:p>
            </p:txBody>
          </p:sp>
        </mc:Choice>
        <mc:Fallback>
          <p:sp>
            <p:nvSpPr>
              <p:cNvPr id="45" name="TextBox 44">
                <a:extLst>
                  <a:ext uri="{FF2B5EF4-FFF2-40B4-BE49-F238E27FC236}">
                    <a16:creationId xmlns:a16="http://schemas.microsoft.com/office/drawing/2014/main" id="{0C3846D5-FCFA-C021-DADF-075F5971533E}"/>
                  </a:ext>
                </a:extLst>
              </p:cNvPr>
              <p:cNvSpPr txBox="1">
                <a:spLocks noRot="1" noChangeAspect="1" noMove="1" noResize="1" noEditPoints="1" noAdjustHandles="1" noChangeArrowheads="1" noChangeShapeType="1" noTextEdit="1"/>
              </p:cNvSpPr>
              <p:nvPr/>
            </p:nvSpPr>
            <p:spPr>
              <a:xfrm>
                <a:off x="501975" y="25808193"/>
                <a:ext cx="10809177" cy="3845129"/>
              </a:xfrm>
              <a:prstGeom prst="rect">
                <a:avLst/>
              </a:prstGeom>
              <a:blipFill>
                <a:blip r:embed="rId25"/>
                <a:stretch>
                  <a:fillRect l="-822" t="-1320"/>
                </a:stretch>
              </a:blipFill>
            </p:spPr>
            <p:txBody>
              <a:bodyPr/>
              <a:lstStyle/>
              <a:p>
                <a:r>
                  <a:rPr lang="en-US">
                    <a:noFill/>
                  </a:rPr>
                  <a:t> </a:t>
                </a:r>
              </a:p>
            </p:txBody>
          </p:sp>
        </mc:Fallback>
      </mc:AlternateContent>
      <p:pic>
        <p:nvPicPr>
          <p:cNvPr id="46" name="Picture 45">
            <a:extLst>
              <a:ext uri="{FF2B5EF4-FFF2-40B4-BE49-F238E27FC236}">
                <a16:creationId xmlns:a16="http://schemas.microsoft.com/office/drawing/2014/main" id="{6A983560-E801-63DB-CD68-89601FFEAF6D}"/>
              </a:ext>
            </a:extLst>
          </p:cNvPr>
          <p:cNvPicPr>
            <a:picLocks noChangeAspect="1"/>
          </p:cNvPicPr>
          <p:nvPr/>
        </p:nvPicPr>
        <p:blipFill>
          <a:blip r:embed="rId26"/>
          <a:stretch>
            <a:fillRect/>
          </a:stretch>
        </p:blipFill>
        <p:spPr>
          <a:xfrm>
            <a:off x="1608690" y="27425118"/>
            <a:ext cx="8491478" cy="1708651"/>
          </a:xfrm>
          <a:prstGeom prst="rect">
            <a:avLst/>
          </a:prstGeom>
        </p:spPr>
      </p:pic>
      <mc:AlternateContent xmlns:mc="http://schemas.openxmlformats.org/markup-compatibility/2006">
        <mc:Choice xmlns:a14="http://schemas.microsoft.com/office/drawing/2010/main" Requires="a14">
          <p:sp>
            <p:nvSpPr>
              <p:cNvPr id="48" name="TextBox 47">
                <a:extLst>
                  <a:ext uri="{FF2B5EF4-FFF2-40B4-BE49-F238E27FC236}">
                    <a16:creationId xmlns:a16="http://schemas.microsoft.com/office/drawing/2014/main" id="{D2D1C2E6-D010-363A-0F31-918D1026ACD1}"/>
                  </a:ext>
                </a:extLst>
              </p:cNvPr>
              <p:cNvSpPr txBox="1"/>
              <p:nvPr/>
            </p:nvSpPr>
            <p:spPr>
              <a:xfrm>
                <a:off x="398643" y="28913683"/>
                <a:ext cx="11309387" cy="2355838"/>
              </a:xfrm>
              <a:prstGeom prst="rect">
                <a:avLst/>
              </a:prstGeom>
              <a:noFill/>
            </p:spPr>
            <p:txBody>
              <a:bodyPr wrap="square">
                <a:spAutoFit/>
              </a:bodyPr>
              <a:lstStyle/>
              <a:p>
                <a:r>
                  <a:rPr lang="en-US" sz="2400" dirty="0">
                    <a:effectLst/>
                    <a:latin typeface="Times New Roman" panose="02020603050405020304" pitchFamily="18" charset="0"/>
                    <a:cs typeface="Times New Roman" panose="02020603050405020304" pitchFamily="18" charset="0"/>
                  </a:rPr>
                  <a:t>	Now we draw </a:t>
                </a:r>
                <a14:m>
                  <m:oMath xmlns:m="http://schemas.openxmlformats.org/officeDocument/2006/math">
                    <m:r>
                      <a:rPr lang="en-US" sz="2400" i="1" smtClean="0">
                        <a:effectLst/>
                        <a:latin typeface="Cambria Math" panose="02040503050406030204" pitchFamily="18" charset="0"/>
                        <a:cs typeface="Times New Roman" panose="02020603050405020304" pitchFamily="18" charset="0"/>
                      </a:rPr>
                      <m:t>𝑘</m:t>
                    </m:r>
                  </m:oMath>
                </a14:m>
                <a:r>
                  <a:rPr lang="en-US" sz="2400" dirty="0">
                    <a:effectLst/>
                    <a:latin typeface="Times New Roman" panose="02020603050405020304" pitchFamily="18" charset="0"/>
                    <a:cs typeface="Times New Roman" panose="02020603050405020304" pitchFamily="18" charset="0"/>
                  </a:rPr>
                  <a:t> blocks from the </a:t>
                </a:r>
                <a14:m>
                  <m:oMath xmlns:m="http://schemas.openxmlformats.org/officeDocument/2006/math">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𝑛</m:t>
                    </m:r>
                    <m:r>
                      <a:rPr lang="en-US" sz="2400" i="1" smtClean="0">
                        <a:effectLst/>
                        <a:latin typeface="Cambria Math" panose="02040503050406030204" pitchFamily="18" charset="0"/>
                        <a:cs typeface="Times New Roman" panose="02020603050405020304" pitchFamily="18" charset="0"/>
                      </a:rPr>
                      <m:t> − </m:t>
                    </m:r>
                    <m:r>
                      <a:rPr lang="en-US" sz="2400" i="1" smtClean="0">
                        <a:effectLst/>
                        <a:latin typeface="Cambria Math" panose="02040503050406030204" pitchFamily="18" charset="0"/>
                        <a:cs typeface="Times New Roman" panose="02020603050405020304" pitchFamily="18" charset="0"/>
                      </a:rPr>
                      <m:t>𝑙</m:t>
                    </m:r>
                    <m:r>
                      <a:rPr lang="en-US" sz="2400" i="1" smtClean="0">
                        <a:effectLst/>
                        <a:latin typeface="Cambria Math" panose="02040503050406030204" pitchFamily="18" charset="0"/>
                        <a:cs typeface="Times New Roman" panose="02020603050405020304" pitchFamily="18" charset="0"/>
                      </a:rPr>
                      <m:t> + 1)</m:t>
                    </m:r>
                  </m:oMath>
                </a14:m>
                <a:r>
                  <a:rPr lang="en-US" sz="2400" dirty="0">
                    <a:effectLst/>
                    <a:latin typeface="Times New Roman" panose="02020603050405020304" pitchFamily="18" charset="0"/>
                    <a:cs typeface="Times New Roman" panose="02020603050405020304" pitchFamily="18" charset="0"/>
                  </a:rPr>
                  <a:t> blocks of </a:t>
                </a:r>
                <a14:m>
                  <m:oMath xmlns:m="http://schemas.openxmlformats.org/officeDocument/2006/math">
                    <m:r>
                      <a:rPr lang="en-US" sz="2400" i="1" smtClean="0">
                        <a:effectLst/>
                        <a:latin typeface="Cambria Math" panose="02040503050406030204" pitchFamily="18" charset="0"/>
                        <a:cs typeface="Times New Roman" panose="02020603050405020304" pitchFamily="18" charset="0"/>
                      </a:rPr>
                      <m:t>𝑍𝑗</m:t>
                    </m:r>
                  </m:oMath>
                </a14:m>
                <a:r>
                  <a:rPr lang="en-US" sz="2400" dirty="0">
                    <a:effectLst/>
                    <a:latin typeface="Times New Roman" panose="02020603050405020304" pitchFamily="18" charset="0"/>
                    <a:cs typeface="Times New Roman" panose="02020603050405020304" pitchFamily="18" charset="0"/>
                  </a:rPr>
                  <a:t>’s with replacement and then align them in the order they were picked to form a block bootstrap sample. If </a:t>
                </a:r>
                <a14:m>
                  <m:oMath xmlns:m="http://schemas.openxmlformats.org/officeDocument/2006/math">
                    <m:r>
                      <a:rPr lang="en-US" sz="2400" i="1" dirty="0" smtClean="0">
                        <a:effectLst/>
                        <a:latin typeface="Cambria Math" panose="02040503050406030204" pitchFamily="18" charset="0"/>
                        <a:cs typeface="Times New Roman" panose="02020603050405020304" pitchFamily="18" charset="0"/>
                      </a:rPr>
                      <m:t>𝑛</m:t>
                    </m:r>
                  </m:oMath>
                </a14:m>
                <a:r>
                  <a:rPr lang="en-US" sz="2400" dirty="0">
                    <a:effectLst/>
                    <a:latin typeface="Times New Roman" panose="02020603050405020304" pitchFamily="18" charset="0"/>
                    <a:cs typeface="Times New Roman" panose="02020603050405020304" pitchFamily="18" charset="0"/>
                  </a:rPr>
                  <a:t> is not a multiple of </a:t>
                </a:r>
                <a14:m>
                  <m:oMath xmlns:m="http://schemas.openxmlformats.org/officeDocument/2006/math">
                    <m:r>
                      <a:rPr lang="en-US" sz="2400" i="1" smtClean="0">
                        <a:effectLst/>
                        <a:latin typeface="Cambria Math" panose="02040503050406030204" pitchFamily="18" charset="0"/>
                        <a:cs typeface="Times New Roman" panose="02020603050405020304" pitchFamily="18" charset="0"/>
                      </a:rPr>
                      <m:t>𝑙</m:t>
                    </m:r>
                  </m:oMath>
                </a14:m>
                <a:r>
                  <a:rPr lang="en-US" sz="2400" dirty="0">
                    <a:effectLst/>
                    <a:latin typeface="Times New Roman" panose="02020603050405020304" pitchFamily="18" charset="0"/>
                    <a:cs typeface="Times New Roman" panose="02020603050405020304" pitchFamily="18" charset="0"/>
                  </a:rPr>
                  <a:t>, the last block selected will be reduced in size so that the final size of the block bootstrap sample is </a:t>
                </a:r>
                <a14:m>
                  <m:oMath xmlns:m="http://schemas.openxmlformats.org/officeDocument/2006/math">
                    <m:r>
                      <a:rPr lang="en-US" sz="2400" i="1" smtClean="0">
                        <a:effectLst/>
                        <a:latin typeface="Cambria Math" panose="02040503050406030204" pitchFamily="18" charset="0"/>
                        <a:cs typeface="Times New Roman" panose="02020603050405020304" pitchFamily="18" charset="0"/>
                      </a:rPr>
                      <m:t>𝑛</m:t>
                    </m:r>
                  </m:oMath>
                </a14:m>
                <a:r>
                  <a:rPr lang="en-US" sz="2400" dirty="0">
                    <a:effectLst/>
                    <a:latin typeface="Times New Roman" panose="02020603050405020304" pitchFamily="18" charset="0"/>
                    <a:cs typeface="Times New Roman" panose="02020603050405020304" pitchFamily="18" charset="0"/>
                  </a:rPr>
                  <a:t>. We used </a:t>
                </a:r>
                <a14:m>
                  <m:oMath xmlns:m="http://schemas.openxmlformats.org/officeDocument/2006/math">
                    <m:r>
                      <a:rPr lang="en-US" sz="2400" b="0" i="1" smtClean="0">
                        <a:effectLst/>
                        <a:latin typeface="Cambria Math" panose="02040503050406030204" pitchFamily="18" charset="0"/>
                        <a:cs typeface="Times New Roman" panose="02020603050405020304" pitchFamily="18" charset="0"/>
                      </a:rPr>
                      <m:t>𝑙</m:t>
                    </m:r>
                    <m:r>
                      <a:rPr lang="en-US" sz="2400" b="0" i="1" smtClean="0">
                        <a:effectLst/>
                        <a:latin typeface="Cambria Math" panose="02040503050406030204" pitchFamily="18" charset="0"/>
                        <a:cs typeface="Times New Roman" panose="02020603050405020304" pitchFamily="18" charset="0"/>
                      </a:rPr>
                      <m:t>= </m:t>
                    </m:r>
                    <m:d>
                      <m:dPr>
                        <m:begChr m:val="⌈"/>
                        <m:endChr m:val="⌉"/>
                        <m:ctrlPr>
                          <a:rPr lang="en-US" sz="2400" b="0" i="1" smtClean="0">
                            <a:effectLst/>
                            <a:latin typeface="Cambria Math" panose="02040503050406030204" pitchFamily="18" charset="0"/>
                            <a:cs typeface="Times New Roman" panose="02020603050405020304" pitchFamily="18" charset="0"/>
                          </a:rPr>
                        </m:ctrlPr>
                      </m:dPr>
                      <m:e>
                        <m:sSup>
                          <m:sSupPr>
                            <m:ctrlPr>
                              <a:rPr lang="en-US" sz="2400" b="0" i="1" smtClean="0">
                                <a:effectLst/>
                                <a:latin typeface="Cambria Math" panose="02040503050406030204" pitchFamily="18" charset="0"/>
                                <a:cs typeface="Times New Roman" panose="02020603050405020304" pitchFamily="18" charset="0"/>
                              </a:rPr>
                            </m:ctrlPr>
                          </m:sSupPr>
                          <m:e>
                            <m:r>
                              <a:rPr lang="en-US" sz="2400" b="0" i="1" smtClean="0">
                                <a:effectLst/>
                                <a:latin typeface="Cambria Math" panose="02040503050406030204" pitchFamily="18" charset="0"/>
                                <a:cs typeface="Times New Roman" panose="02020603050405020304" pitchFamily="18" charset="0"/>
                              </a:rPr>
                              <m:t>𝑛</m:t>
                            </m:r>
                          </m:e>
                          <m:sup>
                            <m:r>
                              <a:rPr lang="en-US" sz="2400" b="0" i="1" smtClean="0">
                                <a:effectLst/>
                                <a:latin typeface="Cambria Math" panose="02040503050406030204" pitchFamily="18" charset="0"/>
                                <a:cs typeface="Times New Roman" panose="02020603050405020304" pitchFamily="18" charset="0"/>
                              </a:rPr>
                              <m:t>1/3</m:t>
                            </m:r>
                          </m:sup>
                        </m:sSup>
                      </m:e>
                    </m:d>
                  </m:oMath>
                </a14:m>
                <a:r>
                  <a:rPr lang="en-US" sz="2400" dirty="0">
                    <a:latin typeface="Times New Roman" panose="02020603050405020304" pitchFamily="18" charset="0"/>
                    <a:cs typeface="Times New Roman" panose="02020603050405020304" pitchFamily="18" charset="0"/>
                  </a:rPr>
                  <a:t> in our study (</a:t>
                </a:r>
                <a:r>
                  <a:rPr lang="en-US" sz="2400" dirty="0">
                    <a:solidFill>
                      <a:srgbClr val="0000FF"/>
                    </a:solidFill>
                    <a:latin typeface="Times New Roman" panose="02020603050405020304" pitchFamily="18" charset="0"/>
                    <a:cs typeface="Times New Roman" panose="02020603050405020304" pitchFamily="18" charset="0"/>
                  </a:rPr>
                  <a:t>Buhlmann and Kunsch</a:t>
                </a:r>
                <a:r>
                  <a:rPr lang="en-US" sz="2400" dirty="0">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1999</a:t>
                </a:r>
                <a:r>
                  <a:rPr lang="en-US" sz="2400" dirty="0">
                    <a:latin typeface="Times New Roman" panose="02020603050405020304" pitchFamily="18" charset="0"/>
                    <a:cs typeface="Times New Roman" panose="02020603050405020304" pitchFamily="18" charset="0"/>
                  </a:rPr>
                  <a:t>) . We can approximate the distribution of </a:t>
                </a:r>
              </a:p>
              <a:p>
                <a:endParaRPr lang="en-US" sz="2400" dirty="0">
                  <a:latin typeface="Times New Roman" panose="02020603050405020304" pitchFamily="18" charset="0"/>
                  <a:cs typeface="Times New Roman" panose="02020603050405020304" pitchFamily="18" charset="0"/>
                </a:endParaRPr>
              </a:p>
            </p:txBody>
          </p:sp>
        </mc:Choice>
        <mc:Fallback>
          <p:sp>
            <p:nvSpPr>
              <p:cNvPr id="48" name="TextBox 47">
                <a:extLst>
                  <a:ext uri="{FF2B5EF4-FFF2-40B4-BE49-F238E27FC236}">
                    <a16:creationId xmlns:a16="http://schemas.microsoft.com/office/drawing/2014/main" id="{D2D1C2E6-D010-363A-0F31-918D1026ACD1}"/>
                  </a:ext>
                </a:extLst>
              </p:cNvPr>
              <p:cNvSpPr txBox="1">
                <a:spLocks noRot="1" noChangeAspect="1" noMove="1" noResize="1" noEditPoints="1" noAdjustHandles="1" noChangeArrowheads="1" noChangeShapeType="1" noTextEdit="1"/>
              </p:cNvSpPr>
              <p:nvPr/>
            </p:nvSpPr>
            <p:spPr>
              <a:xfrm>
                <a:off x="398643" y="28913683"/>
                <a:ext cx="11309387" cy="2355838"/>
              </a:xfrm>
              <a:prstGeom prst="rect">
                <a:avLst/>
              </a:prstGeom>
              <a:blipFill>
                <a:blip r:embed="rId27"/>
                <a:stretch>
                  <a:fillRect l="-785" t="-2139" r="-561"/>
                </a:stretch>
              </a:blipFill>
            </p:spPr>
            <p:txBody>
              <a:bodyPr/>
              <a:lstStyle/>
              <a:p>
                <a:r>
                  <a:rPr lang="en-US">
                    <a:noFill/>
                  </a:rPr>
                  <a:t> </a:t>
                </a:r>
              </a:p>
            </p:txBody>
          </p:sp>
        </mc:Fallback>
      </mc:AlternateContent>
      <p:sp>
        <p:nvSpPr>
          <p:cNvPr id="51" name="TextBox 50">
            <a:extLst>
              <a:ext uri="{FF2B5EF4-FFF2-40B4-BE49-F238E27FC236}">
                <a16:creationId xmlns:a16="http://schemas.microsoft.com/office/drawing/2014/main" id="{227F329F-5446-A27C-55B6-16C3217405D5}"/>
              </a:ext>
            </a:extLst>
          </p:cNvPr>
          <p:cNvSpPr txBox="1"/>
          <p:nvPr/>
        </p:nvSpPr>
        <p:spPr>
          <a:xfrm>
            <a:off x="12043461" y="3667090"/>
            <a:ext cx="19493625" cy="584775"/>
          </a:xfrm>
          <a:prstGeom prst="rect">
            <a:avLst/>
          </a:prstGeom>
          <a:solidFill>
            <a:srgbClr val="1C4586"/>
          </a:solidFill>
        </p:spPr>
        <p:txBody>
          <a:bodyPr wrap="square" rtlCol="0">
            <a:spAutoFit/>
          </a:bodyPr>
          <a:lstStyle/>
          <a:p>
            <a:r>
              <a:rPr lang="en-US" sz="3200" dirty="0">
                <a:solidFill>
                  <a:schemeClr val="bg1"/>
                </a:solidFill>
                <a:latin typeface="Georgia" panose="02040502050405020303" pitchFamily="18" charset="0"/>
                <a:cs typeface="Times New Roman" panose="02020603050405020304" pitchFamily="18" charset="0"/>
              </a:rPr>
              <a:t>Non-Parametric Block Bootstrap (cont’d) </a:t>
            </a:r>
          </a:p>
        </p:txBody>
      </p:sp>
      <mc:AlternateContent xmlns:mc="http://schemas.openxmlformats.org/markup-compatibility/2006">
        <mc:Choice xmlns:a14="http://schemas.microsoft.com/office/drawing/2010/main" Requires="a14">
          <p:sp>
            <p:nvSpPr>
              <p:cNvPr id="53" name="TextBox 52">
                <a:extLst>
                  <a:ext uri="{FF2B5EF4-FFF2-40B4-BE49-F238E27FC236}">
                    <a16:creationId xmlns:a16="http://schemas.microsoft.com/office/drawing/2014/main" id="{D8D7F3DF-CFD2-548B-9C2D-4166BBFC72C4}"/>
                  </a:ext>
                </a:extLst>
              </p:cNvPr>
              <p:cNvSpPr txBox="1"/>
              <p:nvPr/>
            </p:nvSpPr>
            <p:spPr>
              <a:xfrm>
                <a:off x="366158" y="30726326"/>
                <a:ext cx="12203371" cy="1667508"/>
              </a:xfrm>
              <a:prstGeom prst="rect">
                <a:avLst/>
              </a:prstGeom>
              <a:noFill/>
            </p:spPr>
            <p:txBody>
              <a:bodyPr wrap="square">
                <a:spAutoFit/>
              </a:bodyPr>
              <a:lstStyle/>
              <a:p>
                <a:pPr algn="ctr"/>
                <a14:m>
                  <m:oMath xmlns:m="http://schemas.openxmlformats.org/officeDocument/2006/math">
                    <m:rad>
                      <m:radPr>
                        <m:degHide m:val="on"/>
                        <m:ctrlPr>
                          <a:rPr lang="en-US" sz="2400" i="1" smtClean="0">
                            <a:effectLst/>
                            <a:latin typeface="Cambria Math" panose="02040503050406030204" pitchFamily="18" charset="0"/>
                            <a:cs typeface="Times New Roman" panose="02020603050405020304" pitchFamily="18" charset="0"/>
                          </a:rPr>
                        </m:ctrlPr>
                      </m:radPr>
                      <m:deg/>
                      <m:e>
                        <m:r>
                          <a:rPr lang="en-US" sz="2400" b="0" i="1" smtClean="0">
                            <a:effectLst/>
                            <a:latin typeface="Cambria Math" panose="02040503050406030204" pitchFamily="18" charset="0"/>
                            <a:cs typeface="Times New Roman" panose="02020603050405020304" pitchFamily="18" charset="0"/>
                          </a:rPr>
                          <m:t>𝑛</m:t>
                        </m:r>
                      </m:e>
                    </m:rad>
                    <m:r>
                      <a:rPr lang="en-US" sz="2400" i="1" smtClean="0">
                        <a:effectLst/>
                        <a:latin typeface="Cambria Math" panose="02040503050406030204" pitchFamily="18" charset="0"/>
                        <a:cs typeface="Times New Roman" panose="02020603050405020304" pitchFamily="18" charset="0"/>
                      </a:rPr>
                      <m:t>(</m:t>
                    </m:r>
                    <m:sSub>
                      <m:sSubPr>
                        <m:ctrlPr>
                          <a:rPr lang="en-US" sz="2400" i="1" smtClean="0">
                            <a:effectLst/>
                            <a:latin typeface="Cambria Math" panose="02040503050406030204" pitchFamily="18" charset="0"/>
                            <a:cs typeface="Times New Roman" panose="02020603050405020304" pitchFamily="18" charset="0"/>
                          </a:rPr>
                        </m:ctrlPr>
                      </m:sSubPr>
                      <m:e>
                        <m:r>
                          <a:rPr lang="en-US" sz="2400" b="0" i="1" smtClean="0">
                            <a:effectLst/>
                            <a:latin typeface="Cambria Math" panose="02040503050406030204" pitchFamily="18" charset="0"/>
                            <a:cs typeface="Times New Roman" panose="02020603050405020304" pitchFamily="18" charset="0"/>
                          </a:rPr>
                          <m:t>𝐹</m:t>
                        </m:r>
                      </m:e>
                      <m:sub>
                        <m:r>
                          <a:rPr lang="en-US" sz="2400" b="0" i="1" smtClean="0">
                            <a:effectLst/>
                            <a:latin typeface="Cambria Math" panose="02040503050406030204" pitchFamily="18" charset="0"/>
                            <a:cs typeface="Times New Roman" panose="02020603050405020304" pitchFamily="18" charset="0"/>
                          </a:rPr>
                          <m:t>𝑛</m:t>
                        </m:r>
                      </m:sub>
                    </m:sSub>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𝑥</m:t>
                    </m:r>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𝐹</m:t>
                    </m:r>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𝑥</m:t>
                    </m:r>
                    <m:r>
                      <a:rPr lang="en-US" sz="2400" i="1" smtClean="0">
                        <a:effectLst/>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with </a:t>
                </a:r>
                <a14:m>
                  <m:oMath xmlns:m="http://schemas.openxmlformats.org/officeDocument/2006/math">
                    <m:rad>
                      <m:radPr>
                        <m:degHide m:val="on"/>
                        <m:ctrlPr>
                          <a:rPr lang="en-US" sz="2400" i="1">
                            <a:latin typeface="Cambria Math" panose="02040503050406030204" pitchFamily="18" charset="0"/>
                            <a:cs typeface="Times New Roman" panose="02020603050405020304" pitchFamily="18" charset="0"/>
                          </a:rPr>
                        </m:ctrlPr>
                      </m:radPr>
                      <m:deg/>
                      <m:e>
                        <m:r>
                          <a:rPr lang="en-US" sz="2400" i="1">
                            <a:latin typeface="Cambria Math" panose="02040503050406030204" pitchFamily="18" charset="0"/>
                            <a:cs typeface="Times New Roman" panose="02020603050405020304" pitchFamily="18" charset="0"/>
                          </a:rPr>
                          <m:t>𝑛</m:t>
                        </m:r>
                      </m:e>
                    </m:rad>
                    <m:d>
                      <m:dPr>
                        <m:ctrlPr>
                          <a:rPr lang="en-US" sz="2400" i="1">
                            <a:latin typeface="Cambria Math" panose="02040503050406030204" pitchFamily="18" charset="0"/>
                            <a:cs typeface="Times New Roman" panose="02020603050405020304" pitchFamily="18" charset="0"/>
                          </a:rPr>
                        </m:ctrlPr>
                      </m:dPr>
                      <m:e>
                        <m:sSubSup>
                          <m:sSubSupPr>
                            <m:ctrlPr>
                              <a:rPr lang="en-US" sz="240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𝐹</m:t>
                            </m:r>
                          </m:e>
                          <m:sub>
                            <m:r>
                              <a:rPr lang="en-US" sz="2400" b="0" i="1" smtClean="0">
                                <a:latin typeface="Cambria Math" panose="02040503050406030204" pitchFamily="18" charset="0"/>
                                <a:cs typeface="Times New Roman" panose="02020603050405020304" pitchFamily="18" charset="0"/>
                              </a:rPr>
                              <m:t>𝑛</m:t>
                            </m:r>
                          </m:sub>
                          <m:sup>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𝑏</m:t>
                                </m:r>
                              </m:e>
                            </m:d>
                          </m:sup>
                        </m:sSubSup>
                        <m:d>
                          <m:dPr>
                            <m:ctrlPr>
                              <a:rPr lang="en-US" sz="2400" i="1" smtClean="0">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𝑥</m:t>
                            </m:r>
                          </m:e>
                        </m:d>
                        <m:r>
                          <a:rPr lang="en-US" sz="2400" i="1">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𝐸</m:t>
                        </m:r>
                        <m:r>
                          <a:rPr lang="en-US" sz="2400" b="0" i="1" smtClean="0">
                            <a:latin typeface="Cambria Math" panose="02040503050406030204" pitchFamily="18" charset="0"/>
                            <a:cs typeface="Times New Roman" panose="02020603050405020304" pitchFamily="18" charset="0"/>
                          </a:rPr>
                          <m:t>[</m:t>
                        </m:r>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𝐹</m:t>
                            </m:r>
                          </m:e>
                          <m:sub>
                            <m:r>
                              <a:rPr lang="en-US" sz="2400" i="1">
                                <a:latin typeface="Cambria Math" panose="02040503050406030204" pitchFamily="18" charset="0"/>
                                <a:cs typeface="Times New Roman" panose="02020603050405020304" pitchFamily="18" charset="0"/>
                              </a:rPr>
                              <m:t>𝑛</m:t>
                            </m:r>
                          </m:sub>
                          <m:sup>
                            <m:d>
                              <m:dPr>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𝑏</m:t>
                                </m:r>
                              </m:e>
                            </m:d>
                          </m:sup>
                        </m:sSubSup>
                        <m:d>
                          <m:dPr>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𝑥</m:t>
                            </m:r>
                          </m:e>
                        </m:d>
                        <m:r>
                          <a:rPr lang="en-US" sz="2400" b="0" i="1" smtClean="0">
                            <a:latin typeface="Cambria Math" panose="02040503050406030204" pitchFamily="18" charset="0"/>
                            <a:cs typeface="Times New Roman" panose="02020603050405020304" pitchFamily="18" charset="0"/>
                          </a:rPr>
                          <m:t>]</m:t>
                        </m:r>
                      </m:e>
                    </m:d>
                    <m:r>
                      <a:rPr lang="en-US" sz="2400" i="1">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and</a:t>
                </a:r>
              </a:p>
              <a:p>
                <a:pPr algn="ctr"/>
                <a14:m>
                  <m:oMath xmlns:m="http://schemas.openxmlformats.org/officeDocument/2006/math">
                    <m:rad>
                      <m:radPr>
                        <m:degHide m:val="on"/>
                        <m:ctrlPr>
                          <a:rPr lang="en-US" sz="2400" i="1" smtClean="0">
                            <a:effectLst/>
                            <a:latin typeface="Cambria Math" panose="02040503050406030204" pitchFamily="18" charset="0"/>
                            <a:cs typeface="Times New Roman" panose="02020603050405020304" pitchFamily="18" charset="0"/>
                          </a:rPr>
                        </m:ctrlPr>
                      </m:radPr>
                      <m:deg/>
                      <m:e>
                        <m:r>
                          <a:rPr lang="en-US" sz="2400" b="0" i="1" smtClean="0">
                            <a:effectLst/>
                            <a:latin typeface="Cambria Math" panose="02040503050406030204" pitchFamily="18" charset="0"/>
                            <a:cs typeface="Times New Roman" panose="02020603050405020304" pitchFamily="18" charset="0"/>
                          </a:rPr>
                          <m:t>𝑛</m:t>
                        </m:r>
                      </m:e>
                    </m:rad>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𝐹</m:t>
                    </m:r>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𝑥</m:t>
                    </m:r>
                    <m:r>
                      <a:rPr lang="en-US" sz="2400" i="1" smtClean="0">
                        <a:effectLst/>
                        <a:latin typeface="Cambria Math" panose="02040503050406030204" pitchFamily="18" charset="0"/>
                        <a:cs typeface="Times New Roman" panose="02020603050405020304" pitchFamily="18" charset="0"/>
                      </a:rPr>
                      <m:t>;</m:t>
                    </m:r>
                    <m:sSub>
                      <m:sSubPr>
                        <m:ctrlPr>
                          <a:rPr lang="en-US" sz="2400" i="1" smtClean="0">
                            <a:effectLst/>
                            <a:latin typeface="Cambria Math" panose="02040503050406030204" pitchFamily="18" charset="0"/>
                            <a:cs typeface="Times New Roman" panose="02020603050405020304" pitchFamily="18" charset="0"/>
                          </a:rPr>
                        </m:ctrlPr>
                      </m:sSubPr>
                      <m:e>
                        <m:acc>
                          <m:accPr>
                            <m:chr m:val="̂"/>
                            <m:ctrlPr>
                              <a:rPr lang="en-US" sz="2400" i="1" smtClean="0">
                                <a:effectLst/>
                                <a:latin typeface="Cambria Math" panose="02040503050406030204" pitchFamily="18" charset="0"/>
                                <a:cs typeface="Times New Roman" panose="02020603050405020304" pitchFamily="18" charset="0"/>
                              </a:rPr>
                            </m:ctrlPr>
                          </m:accPr>
                          <m:e>
                            <m:r>
                              <a:rPr lang="en-US" sz="2400" i="1" smtClean="0">
                                <a:effectLst/>
                                <a:latin typeface="Cambria Math" panose="02040503050406030204" pitchFamily="18" charset="0"/>
                                <a:ea typeface="Cambria Math" panose="02040503050406030204" pitchFamily="18" charset="0"/>
                                <a:cs typeface="Times New Roman" panose="02020603050405020304" pitchFamily="18" charset="0"/>
                              </a:rPr>
                              <m:t>𝜃</m:t>
                            </m:r>
                          </m:e>
                        </m:acc>
                      </m:e>
                      <m:sub>
                        <m:r>
                          <a:rPr lang="en-US" sz="2400" b="0" i="1" smtClean="0">
                            <a:effectLst/>
                            <a:latin typeface="Cambria Math" panose="02040503050406030204" pitchFamily="18" charset="0"/>
                            <a:cs typeface="Times New Roman" panose="02020603050405020304" pitchFamily="18" charset="0"/>
                          </a:rPr>
                          <m:t>𝑛</m:t>
                        </m:r>
                      </m:sub>
                    </m:sSub>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𝐹</m:t>
                    </m:r>
                    <m:r>
                      <a:rPr lang="en-US" sz="2400" i="1" smtClean="0">
                        <a:effectLst/>
                        <a:latin typeface="Cambria Math" panose="02040503050406030204" pitchFamily="18" charset="0"/>
                        <a:cs typeface="Times New Roman" panose="02020603050405020304" pitchFamily="18" charset="0"/>
                      </a:rPr>
                      <m:t>(</m:t>
                    </m:r>
                    <m:r>
                      <a:rPr lang="en-US" sz="2400" i="1" smtClean="0">
                        <a:effectLst/>
                        <a:latin typeface="Cambria Math" panose="02040503050406030204" pitchFamily="18" charset="0"/>
                        <a:cs typeface="Times New Roman" panose="02020603050405020304" pitchFamily="18" charset="0"/>
                      </a:rPr>
                      <m:t>𝑥</m:t>
                    </m:r>
                    <m:r>
                      <a:rPr lang="en-US" sz="2400" i="1" smtClean="0">
                        <a:effectLst/>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with </a:t>
                </a:r>
                <a14:m>
                  <m:oMath xmlns:m="http://schemas.openxmlformats.org/officeDocument/2006/math">
                    <m:rad>
                      <m:radPr>
                        <m:degHide m:val="on"/>
                        <m:ctrlPr>
                          <a:rPr lang="en-US" sz="2400" i="1">
                            <a:latin typeface="Cambria Math" panose="02040503050406030204" pitchFamily="18" charset="0"/>
                            <a:cs typeface="Times New Roman" panose="02020603050405020304" pitchFamily="18" charset="0"/>
                          </a:rPr>
                        </m:ctrlPr>
                      </m:radPr>
                      <m:deg/>
                      <m:e>
                        <m:r>
                          <a:rPr lang="en-US" sz="2400" i="1">
                            <a:latin typeface="Cambria Math" panose="02040503050406030204" pitchFamily="18" charset="0"/>
                            <a:cs typeface="Times New Roman" panose="02020603050405020304" pitchFamily="18" charset="0"/>
                          </a:rPr>
                          <m:t>𝑛</m:t>
                        </m:r>
                      </m:e>
                    </m:rad>
                    <m:d>
                      <m:dPr>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𝐹</m:t>
                        </m:r>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𝑥</m:t>
                        </m:r>
                        <m:r>
                          <a:rPr lang="en-US" sz="2400" i="1">
                            <a:latin typeface="Cambria Math" panose="02040503050406030204" pitchFamily="18" charset="0"/>
                            <a:cs typeface="Times New Roman" panose="02020603050405020304" pitchFamily="18" charset="0"/>
                          </a:rPr>
                          <m:t>;</m:t>
                        </m:r>
                        <m:sSubSup>
                          <m:sSubSupPr>
                            <m:ctrlPr>
                              <a:rPr lang="en-US" sz="2400" i="1" smtClean="0">
                                <a:latin typeface="Cambria Math" panose="02040503050406030204" pitchFamily="18" charset="0"/>
                                <a:cs typeface="Times New Roman" panose="02020603050405020304" pitchFamily="18" charset="0"/>
                              </a:rPr>
                            </m:ctrlPr>
                          </m:sSubSupPr>
                          <m:e>
                            <m:acc>
                              <m:accPr>
                                <m:chr m:val="̂"/>
                                <m:ctrlPr>
                                  <a:rPr lang="en-US" sz="2400" i="1" smtClean="0">
                                    <a:latin typeface="Cambria Math" panose="02040503050406030204" pitchFamily="18" charset="0"/>
                                    <a:cs typeface="Times New Roman" panose="02020603050405020304" pitchFamily="18" charset="0"/>
                                  </a:rPr>
                                </m:ctrlPr>
                              </m:accPr>
                              <m:e>
                                <m:r>
                                  <a:rPr lang="en-US" sz="2400" i="1" smtClean="0">
                                    <a:latin typeface="Cambria Math" panose="02040503050406030204" pitchFamily="18" charset="0"/>
                                    <a:ea typeface="Cambria Math" panose="02040503050406030204" pitchFamily="18" charset="0"/>
                                    <a:cs typeface="Times New Roman" panose="02020603050405020304" pitchFamily="18" charset="0"/>
                                  </a:rPr>
                                  <m:t>𝜃</m:t>
                                </m:r>
                              </m:e>
                            </m:acc>
                          </m:e>
                          <m:sub>
                            <m:r>
                              <a:rPr lang="en-US" sz="2400" b="0" i="1" smtClean="0">
                                <a:latin typeface="Cambria Math" panose="02040503050406030204" pitchFamily="18" charset="0"/>
                                <a:cs typeface="Times New Roman" panose="02020603050405020304" pitchFamily="18" charset="0"/>
                              </a:rPr>
                              <m:t>𝑛</m:t>
                            </m:r>
                          </m:sub>
                          <m:sup>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r>
                              <a:rPr lang="en-US" sz="2400" b="0" i="1" smtClean="0">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𝐹</m:t>
                        </m:r>
                        <m:d>
                          <m:dPr>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𝑥</m:t>
                            </m:r>
                            <m:r>
                              <a:rPr lang="en-US" sz="2400" b="0" i="1" smtClean="0">
                                <a:latin typeface="Cambria Math" panose="02040503050406030204" pitchFamily="18" charset="0"/>
                                <a:cs typeface="Times New Roman" panose="02020603050405020304" pitchFamily="18" charset="0"/>
                              </a:rPr>
                              <m:t>;</m:t>
                            </m:r>
                            <m:sSubSup>
                              <m:sSubSupPr>
                                <m:ctrlPr>
                                  <a:rPr lang="en-US" sz="2400" i="1">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𝐸</m:t>
                                </m:r>
                                <m:r>
                                  <a:rPr lang="en-US" sz="2400" b="0" i="1" smtClean="0">
                                    <a:latin typeface="Cambria Math" panose="02040503050406030204" pitchFamily="18" charset="0"/>
                                    <a:cs typeface="Times New Roman" panose="02020603050405020304" pitchFamily="18" charset="0"/>
                                  </a:rPr>
                                  <m:t>[</m:t>
                                </m:r>
                                <m:acc>
                                  <m:accPr>
                                    <m:chr m:val="̂"/>
                                    <m:ctrlPr>
                                      <a:rPr lang="en-US" sz="2400" i="1">
                                        <a:latin typeface="Cambria Math" panose="02040503050406030204" pitchFamily="18" charset="0"/>
                                        <a:cs typeface="Times New Roman" panose="02020603050405020304" pitchFamily="18" charset="0"/>
                                      </a:rPr>
                                    </m:ctrlPr>
                                  </m:accPr>
                                  <m:e>
                                    <m:r>
                                      <a:rPr lang="en-US" sz="2400" i="1">
                                        <a:latin typeface="Cambria Math" panose="02040503050406030204" pitchFamily="18" charset="0"/>
                                        <a:ea typeface="Cambria Math" panose="02040503050406030204" pitchFamily="18" charset="0"/>
                                        <a:cs typeface="Times New Roman" panose="02020603050405020304" pitchFamily="18" charset="0"/>
                                      </a:rPr>
                                      <m:t>𝜃</m:t>
                                    </m:r>
                                  </m:e>
                                </m:acc>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b="0" i="1" smtClean="0">
                                <a:latin typeface="Cambria Math" panose="02040503050406030204" pitchFamily="18" charset="0"/>
                                <a:cs typeface="Times New Roman" panose="02020603050405020304" pitchFamily="18" charset="0"/>
                              </a:rPr>
                              <m:t>]</m:t>
                            </m:r>
                          </m:e>
                        </m:d>
                      </m:e>
                    </m:d>
                    <m:r>
                      <a:rPr lang="en-US" sz="2400" b="0" i="1" smtClean="0">
                        <a:latin typeface="Cambria Math" panose="02040503050406030204" pitchFamily="18" charset="0"/>
                        <a:cs typeface="Times New Roman" panose="02020603050405020304" pitchFamily="18" charset="0"/>
                      </a:rPr>
                      <m:t>,</m:t>
                    </m:r>
                  </m:oMath>
                </a14:m>
                <a:endParaRPr lang="en-US" sz="2400" b="0" i="1" dirty="0">
                  <a:latin typeface="Cambria Math" panose="02040503050406030204" pitchFamily="18" charset="0"/>
                  <a:cs typeface="Times New Roman" panose="02020603050405020304" pitchFamily="18" charset="0"/>
                </a:endParaRPr>
              </a:p>
              <a:p>
                <a:pPr/>
                <a:r>
                  <a:rPr lang="en-US" sz="2400" dirty="0">
                    <a:latin typeface="Times New Roman" panose="02020603050405020304" pitchFamily="18" charset="0"/>
                    <a:cs typeface="Times New Roman" panose="02020603050405020304" pitchFamily="18" charset="0"/>
                  </a:rPr>
                  <a:t>where </a:t>
                </a:r>
                <a:endParaRPr lang="en-US" sz="2400" dirty="0">
                  <a:effectLst/>
                  <a:latin typeface="Times New Roman" panose="02020603050405020304" pitchFamily="18" charset="0"/>
                  <a:cs typeface="Times New Roman" panose="02020603050405020304" pitchFamily="18" charset="0"/>
                </a:endParaRPr>
              </a:p>
            </p:txBody>
          </p:sp>
        </mc:Choice>
        <mc:Fallback>
          <p:sp>
            <p:nvSpPr>
              <p:cNvPr id="53" name="TextBox 52">
                <a:extLst>
                  <a:ext uri="{FF2B5EF4-FFF2-40B4-BE49-F238E27FC236}">
                    <a16:creationId xmlns:a16="http://schemas.microsoft.com/office/drawing/2014/main" id="{D8D7F3DF-CFD2-548B-9C2D-4166BBFC72C4}"/>
                  </a:ext>
                </a:extLst>
              </p:cNvPr>
              <p:cNvSpPr txBox="1">
                <a:spLocks noRot="1" noChangeAspect="1" noMove="1" noResize="1" noEditPoints="1" noAdjustHandles="1" noChangeArrowheads="1" noChangeShapeType="1" noTextEdit="1"/>
              </p:cNvSpPr>
              <p:nvPr/>
            </p:nvSpPr>
            <p:spPr>
              <a:xfrm>
                <a:off x="366158" y="30726326"/>
                <a:ext cx="12203371" cy="1667508"/>
              </a:xfrm>
              <a:prstGeom prst="rect">
                <a:avLst/>
              </a:prstGeom>
              <a:blipFill>
                <a:blip r:embed="rId28"/>
                <a:stretch>
                  <a:fillRect l="-728" b="-7576"/>
                </a:stretch>
              </a:blipFill>
            </p:spPr>
            <p:txBody>
              <a:bodyPr/>
              <a:lstStyle/>
              <a:p>
                <a:r>
                  <a:rPr lang="en-US">
                    <a:noFill/>
                  </a:rPr>
                  <a:t> </a:t>
                </a:r>
              </a:p>
            </p:txBody>
          </p:sp>
        </mc:Fallback>
      </mc:AlternateContent>
      <p:pic>
        <p:nvPicPr>
          <p:cNvPr id="60" name="Picture 59">
            <a:extLst>
              <a:ext uri="{FF2B5EF4-FFF2-40B4-BE49-F238E27FC236}">
                <a16:creationId xmlns:a16="http://schemas.microsoft.com/office/drawing/2014/main" id="{0692B5CA-A1F8-83B9-FF06-53FF32C9AD14}"/>
              </a:ext>
            </a:extLst>
          </p:cNvPr>
          <p:cNvPicPr>
            <a:picLocks noChangeAspect="1"/>
          </p:cNvPicPr>
          <p:nvPr/>
        </p:nvPicPr>
        <p:blipFill>
          <a:blip r:embed="rId29"/>
          <a:stretch>
            <a:fillRect/>
          </a:stretch>
        </p:blipFill>
        <p:spPr>
          <a:xfrm>
            <a:off x="2102589" y="32298904"/>
            <a:ext cx="8070111" cy="479692"/>
          </a:xfrm>
          <a:prstGeom prst="rect">
            <a:avLst/>
          </a:prstGeom>
        </p:spPr>
      </p:pic>
      <p:sp>
        <p:nvSpPr>
          <p:cNvPr id="63" name="TextBox 62">
            <a:extLst>
              <a:ext uri="{FF2B5EF4-FFF2-40B4-BE49-F238E27FC236}">
                <a16:creationId xmlns:a16="http://schemas.microsoft.com/office/drawing/2014/main" id="{3C41E6D8-389A-E7E8-7077-07E455A4D018}"/>
              </a:ext>
            </a:extLst>
          </p:cNvPr>
          <p:cNvSpPr txBox="1"/>
          <p:nvPr/>
        </p:nvSpPr>
        <p:spPr>
          <a:xfrm>
            <a:off x="12112333" y="4397728"/>
            <a:ext cx="18599486" cy="461665"/>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Therefore, we can define</a:t>
            </a:r>
            <a:endParaRPr lang="en-US" sz="2400" dirty="0"/>
          </a:p>
        </p:txBody>
      </p:sp>
      <mc:AlternateContent xmlns:mc="http://schemas.openxmlformats.org/markup-compatibility/2006">
        <mc:Choice xmlns:a14="http://schemas.microsoft.com/office/drawing/2010/main" Requires="a14">
          <p:sp>
            <p:nvSpPr>
              <p:cNvPr id="67" name="TextBox 66">
                <a:extLst>
                  <a:ext uri="{FF2B5EF4-FFF2-40B4-BE49-F238E27FC236}">
                    <a16:creationId xmlns:a16="http://schemas.microsoft.com/office/drawing/2014/main" id="{AF88371B-0407-2C0C-EF15-F7F14154B8D6}"/>
                  </a:ext>
                </a:extLst>
              </p:cNvPr>
              <p:cNvSpPr txBox="1"/>
              <p:nvPr/>
            </p:nvSpPr>
            <p:spPr>
              <a:xfrm>
                <a:off x="12103838" y="5487051"/>
                <a:ext cx="18607981" cy="461665"/>
              </a:xfrm>
              <a:prstGeom prst="rect">
                <a:avLst/>
              </a:prstGeom>
              <a:noFill/>
            </p:spPr>
            <p:txBody>
              <a:bodyPr wrap="square">
                <a:spAutoFit/>
              </a:bodyPr>
              <a:lstStyle/>
              <a:p>
                <a:r>
                  <a:rPr lang="en-US" sz="2400" dirty="0">
                    <a:latin typeface="Times New Roman" panose="02020603050405020304" pitchFamily="18" charset="0"/>
                    <a:cs typeface="Times New Roman" panose="02020603050405020304" pitchFamily="18" charset="0"/>
                  </a:rPr>
                  <a:t>T</a:t>
                </a:r>
                <a:r>
                  <a:rPr lang="en-US" sz="2400" dirty="0">
                    <a:effectLst/>
                    <a:latin typeface="Times New Roman" panose="02020603050405020304" pitchFamily="18" charset="0"/>
                    <a:cs typeface="Times New Roman" panose="02020603050405020304" pitchFamily="18" charset="0"/>
                  </a:rPr>
                  <a:t>he procedure of the non-parametric basic bootstrap test is summarized as follows. Repeat the following steps for </a:t>
                </a:r>
                <a14:m>
                  <m:oMath xmlns:m="http://schemas.openxmlformats.org/officeDocument/2006/math">
                    <m:r>
                      <a:rPr lang="en-US" sz="2400" i="1" smtClean="0">
                        <a:effectLst/>
                        <a:latin typeface="Cambria Math" panose="02040503050406030204" pitchFamily="18" charset="0"/>
                        <a:cs typeface="Times New Roman" panose="02020603050405020304" pitchFamily="18" charset="0"/>
                      </a:rPr>
                      <m:t>𝑏</m:t>
                    </m:r>
                    <m:r>
                      <a:rPr lang="en-US" sz="2400" i="1" smtClean="0">
                        <a:effectLst/>
                        <a:latin typeface="Cambria Math" panose="02040503050406030204" pitchFamily="18" charset="0"/>
                        <a:cs typeface="Times New Roman" panose="02020603050405020304" pitchFamily="18" charset="0"/>
                      </a:rPr>
                      <m:t> ∈ {1, …, </m:t>
                    </m:r>
                    <m:r>
                      <a:rPr lang="en-US" sz="2400" i="1" smtClean="0">
                        <a:effectLst/>
                        <a:latin typeface="Cambria Math" panose="02040503050406030204" pitchFamily="18" charset="0"/>
                        <a:cs typeface="Times New Roman" panose="02020603050405020304" pitchFamily="18" charset="0"/>
                      </a:rPr>
                      <m:t>𝐵</m:t>
                    </m:r>
                    <m:r>
                      <a:rPr lang="en-US" sz="2400" i="1" smtClean="0">
                        <a:effectLst/>
                        <a:latin typeface="Cambria Math" panose="02040503050406030204" pitchFamily="18" charset="0"/>
                        <a:cs typeface="Times New Roman" panose="02020603050405020304" pitchFamily="18" charset="0"/>
                      </a:rPr>
                      <m:t>}. </m:t>
                    </m:r>
                  </m:oMath>
                </a14:m>
                <a:endParaRPr lang="en-US" sz="2400" dirty="0">
                  <a:latin typeface="Times New Roman" panose="02020603050405020304" pitchFamily="18" charset="0"/>
                  <a:cs typeface="Times New Roman" panose="02020603050405020304" pitchFamily="18" charset="0"/>
                </a:endParaRPr>
              </a:p>
            </p:txBody>
          </p:sp>
        </mc:Choice>
        <mc:Fallback>
          <p:sp>
            <p:nvSpPr>
              <p:cNvPr id="67" name="TextBox 66">
                <a:extLst>
                  <a:ext uri="{FF2B5EF4-FFF2-40B4-BE49-F238E27FC236}">
                    <a16:creationId xmlns:a16="http://schemas.microsoft.com/office/drawing/2014/main" id="{AF88371B-0407-2C0C-EF15-F7F14154B8D6}"/>
                  </a:ext>
                </a:extLst>
              </p:cNvPr>
              <p:cNvSpPr txBox="1">
                <a:spLocks noRot="1" noChangeAspect="1" noMove="1" noResize="1" noEditPoints="1" noAdjustHandles="1" noChangeArrowheads="1" noChangeShapeType="1" noTextEdit="1"/>
              </p:cNvSpPr>
              <p:nvPr/>
            </p:nvSpPr>
            <p:spPr>
              <a:xfrm>
                <a:off x="12103838" y="5487051"/>
                <a:ext cx="18607981" cy="461665"/>
              </a:xfrm>
              <a:prstGeom prst="rect">
                <a:avLst/>
              </a:prstGeom>
              <a:blipFill>
                <a:blip r:embed="rId30"/>
                <a:stretch>
                  <a:fillRect l="-546" t="-10811" b="-29730"/>
                </a:stretch>
              </a:blipFill>
            </p:spPr>
            <p:txBody>
              <a:bodyPr/>
              <a:lstStyle/>
              <a:p>
                <a:r>
                  <a:rPr lang="en-US">
                    <a:noFill/>
                  </a:rPr>
                  <a:t> </a:t>
                </a:r>
              </a:p>
            </p:txBody>
          </p:sp>
        </mc:Fallback>
      </mc:AlternateContent>
      <p:pic>
        <p:nvPicPr>
          <p:cNvPr id="68" name="Picture 67">
            <a:extLst>
              <a:ext uri="{FF2B5EF4-FFF2-40B4-BE49-F238E27FC236}">
                <a16:creationId xmlns:a16="http://schemas.microsoft.com/office/drawing/2014/main" id="{0CE76E0F-C257-3283-78E9-5E0BA8FFC327}"/>
              </a:ext>
            </a:extLst>
          </p:cNvPr>
          <p:cNvPicPr>
            <a:picLocks noChangeAspect="1"/>
          </p:cNvPicPr>
          <p:nvPr/>
        </p:nvPicPr>
        <p:blipFill>
          <a:blip r:embed="rId31"/>
          <a:stretch>
            <a:fillRect/>
          </a:stretch>
        </p:blipFill>
        <p:spPr>
          <a:xfrm>
            <a:off x="12082702" y="4941930"/>
            <a:ext cx="10020602" cy="645585"/>
          </a:xfrm>
          <a:prstGeom prst="rect">
            <a:avLst/>
          </a:prstGeom>
        </p:spPr>
      </p:pic>
      <p:pic>
        <p:nvPicPr>
          <p:cNvPr id="69" name="Picture 68">
            <a:extLst>
              <a:ext uri="{FF2B5EF4-FFF2-40B4-BE49-F238E27FC236}">
                <a16:creationId xmlns:a16="http://schemas.microsoft.com/office/drawing/2014/main" id="{B3604245-8A47-2421-1518-CF23632860BE}"/>
              </a:ext>
            </a:extLst>
          </p:cNvPr>
          <p:cNvPicPr>
            <a:picLocks noChangeAspect="1"/>
          </p:cNvPicPr>
          <p:nvPr/>
        </p:nvPicPr>
        <p:blipFill>
          <a:blip r:embed="rId32"/>
          <a:stretch>
            <a:fillRect/>
          </a:stretch>
        </p:blipFill>
        <p:spPr>
          <a:xfrm>
            <a:off x="21942195" y="4859394"/>
            <a:ext cx="9137695" cy="709724"/>
          </a:xfrm>
          <a:prstGeom prst="rect">
            <a:avLst/>
          </a:prstGeom>
        </p:spPr>
      </p:pic>
      <mc:AlternateContent xmlns:mc="http://schemas.openxmlformats.org/markup-compatibility/2006">
        <mc:Choice xmlns:a14="http://schemas.microsoft.com/office/drawing/2010/main" Requires="a14">
          <p:sp>
            <p:nvSpPr>
              <p:cNvPr id="70" name="TextBox 69">
                <a:extLst>
                  <a:ext uri="{FF2B5EF4-FFF2-40B4-BE49-F238E27FC236}">
                    <a16:creationId xmlns:a16="http://schemas.microsoft.com/office/drawing/2014/main" id="{3A005973-0B48-3FFC-6F88-26DD062DDD60}"/>
                  </a:ext>
                </a:extLst>
              </p:cNvPr>
              <p:cNvSpPr txBox="1"/>
              <p:nvPr/>
            </p:nvSpPr>
            <p:spPr>
              <a:xfrm>
                <a:off x="12103837" y="6054773"/>
                <a:ext cx="18486369" cy="3042179"/>
              </a:xfrm>
              <a:prstGeom prst="rect">
                <a:avLst/>
              </a:prstGeom>
              <a:noFill/>
            </p:spPr>
            <p:txBody>
              <a:bodyPr wrap="square" rtlCol="0">
                <a:spAutoFit/>
              </a:bodyPr>
              <a:lstStyle/>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Generate </a:t>
                </a:r>
                <a14:m>
                  <m:oMath xmlns:m="http://schemas.openxmlformats.org/officeDocument/2006/math">
                    <m:sSubSup>
                      <m:sSubSupPr>
                        <m:ctrlPr>
                          <a:rPr lang="en-US" sz="240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𝑋</m:t>
                        </m:r>
                      </m:e>
                      <m:sub>
                        <m:r>
                          <a:rPr lang="en-US" sz="2400" b="0" i="1" smtClean="0">
                            <a:latin typeface="Cambria Math" panose="02040503050406030204" pitchFamily="18" charset="0"/>
                            <a:cs typeface="Times New Roman" panose="02020603050405020304" pitchFamily="18" charset="0"/>
                          </a:rPr>
                          <m:t>𝑛</m:t>
                        </m:r>
                      </m:sub>
                      <m:sup>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r>
                          <a:rPr lang="en-US" sz="2400" b="0" i="1" smtClean="0">
                            <a:latin typeface="Cambria Math" panose="02040503050406030204" pitchFamily="18" charset="0"/>
                            <a:cs typeface="Times New Roman" panose="02020603050405020304" pitchFamily="18" charset="0"/>
                          </a:rPr>
                          <m:t>)</m:t>
                        </m:r>
                      </m:sup>
                    </m:sSubSup>
                    <m:r>
                      <a:rPr lang="en-US" sz="240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  </m:t>
                    </m:r>
                    <m:sSubSup>
                      <m:sSubSupPr>
                        <m:ctrlPr>
                          <a:rPr lang="en-US" sz="2400" b="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𝑋</m:t>
                        </m:r>
                      </m:e>
                      <m:sub>
                        <m:r>
                          <a:rPr lang="en-US" sz="2400" b="0" i="1" smtClean="0">
                            <a:latin typeface="Cambria Math" panose="02040503050406030204" pitchFamily="18" charset="0"/>
                            <a:cs typeface="Times New Roman" panose="02020603050405020304" pitchFamily="18" charset="0"/>
                          </a:rPr>
                          <m:t>𝑛</m:t>
                        </m:r>
                      </m:sub>
                      <m:sup>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r>
                          <a:rPr lang="en-US" sz="2400" b="0" i="1" smtClean="0">
                            <a:latin typeface="Cambria Math" panose="02040503050406030204" pitchFamily="18" charset="0"/>
                            <a:cs typeface="Times New Roman" panose="02020603050405020304" pitchFamily="18" charset="0"/>
                          </a:rPr>
                          <m:t>)</m:t>
                        </m:r>
                      </m:sup>
                    </m:sSubSup>
                  </m:oMath>
                </a14:m>
                <a:r>
                  <a:rPr lang="en-US" sz="2400" dirty="0">
                    <a:latin typeface="Times New Roman" panose="02020603050405020304" pitchFamily="18" charset="0"/>
                    <a:cs typeface="Times New Roman" panose="02020603050405020304" pitchFamily="18" charset="0"/>
                  </a:rPr>
                  <a:t> by applying basic bootstrap on the original sample as defined previously.</a:t>
                </a: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Fit </a:t>
                </a:r>
                <a14:m>
                  <m:oMath xmlns:m="http://schemas.openxmlformats.org/officeDocument/2006/math">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𝐹</m:t>
                        </m:r>
                      </m:e>
                      <m:sub>
                        <m:r>
                          <a:rPr lang="en-US" sz="2400" i="1" smtClean="0">
                            <a:latin typeface="Cambria Math" panose="02040503050406030204" pitchFamily="18" charset="0"/>
                            <a:ea typeface="Cambria Math" panose="02040503050406030204" pitchFamily="18" charset="0"/>
                            <a:cs typeface="Times New Roman" panose="02020603050405020304" pitchFamily="18" charset="0"/>
                          </a:rPr>
                          <m:t>𝜃</m:t>
                        </m:r>
                      </m:sub>
                    </m:sSub>
                    <m:r>
                      <a:rPr lang="en-US" sz="2400" b="0" i="1" smtClean="0">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to </a:t>
                </a:r>
                <a14:m>
                  <m:oMath xmlns:m="http://schemas.openxmlformats.org/officeDocument/2006/math">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  </m:t>
                    </m:r>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oMath>
                </a14:m>
                <a:r>
                  <a:rPr lang="en-US" sz="2400" dirty="0">
                    <a:latin typeface="Times New Roman" panose="02020603050405020304" pitchFamily="18" charset="0"/>
                    <a:cs typeface="Times New Roman" panose="02020603050405020304" pitchFamily="18" charset="0"/>
                  </a:rPr>
                  <a:t> and obtain estimate </a:t>
                </a:r>
                <a14:m>
                  <m:oMath xmlns:m="http://schemas.openxmlformats.org/officeDocument/2006/math">
                    <m:sSubSup>
                      <m:sSubSupPr>
                        <m:ctrlPr>
                          <a:rPr lang="en-US" sz="2400" i="1">
                            <a:latin typeface="Cambria Math" panose="02040503050406030204" pitchFamily="18" charset="0"/>
                            <a:cs typeface="Times New Roman" panose="02020603050405020304" pitchFamily="18" charset="0"/>
                          </a:rPr>
                        </m:ctrlPr>
                      </m:sSubSupPr>
                      <m:e>
                        <m:r>
                          <a:rPr lang="en-US" sz="2400" i="1" smtClean="0">
                            <a:latin typeface="Cambria Math" panose="02040503050406030204" pitchFamily="18" charset="0"/>
                            <a:ea typeface="Cambria Math" panose="02040503050406030204" pitchFamily="18" charset="0"/>
                            <a:cs typeface="Times New Roman" panose="02020603050405020304" pitchFamily="18" charset="0"/>
                          </a:rPr>
                          <m:t>𝜃</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of</a:t>
                </a:r>
                <a14:m>
                  <m:oMath xmlns:m="http://schemas.openxmlformats.org/officeDocument/2006/math">
                    <m:r>
                      <a:rPr lang="en-US" sz="2400" b="0" i="0" smtClean="0">
                        <a:latin typeface="Cambria Math" panose="02040503050406030204" pitchFamily="18" charset="0"/>
                        <a:ea typeface="Cambria Math" panose="02040503050406030204" pitchFamily="18" charset="0"/>
                        <a:cs typeface="Times New Roman" panose="02020603050405020304" pitchFamily="18" charset="0"/>
                      </a:rPr>
                      <m:t> </m:t>
                    </m:r>
                    <m:r>
                      <a:rPr lang="en-US" sz="2400" i="1" smtClean="0">
                        <a:latin typeface="Cambria Math" panose="02040503050406030204" pitchFamily="18" charset="0"/>
                        <a:ea typeface="Cambria Math" panose="02040503050406030204" pitchFamily="18" charset="0"/>
                        <a:cs typeface="Times New Roman" panose="02020603050405020304" pitchFamily="18" charset="0"/>
                      </a:rPr>
                      <m:t>𝜃</m:t>
                    </m:r>
                    <m:r>
                      <a:rPr lang="en-US" sz="2400" b="0" i="1" smtClean="0">
                        <a:latin typeface="Cambria Math" panose="02040503050406030204" pitchFamily="18" charset="0"/>
                        <a:ea typeface="Cambria Math" panose="02040503050406030204" pitchFamily="18" charset="0"/>
                        <a:cs typeface="Times New Roman" panose="02020603050405020304" pitchFamily="18" charset="0"/>
                      </a:rPr>
                      <m:t>.</m:t>
                    </m:r>
                  </m:oMath>
                </a14:m>
                <a:endParaRPr lang="en-US" sz="2400"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Obtain the empirical distribution function </a:t>
                </a:r>
                <a14:m>
                  <m:oMath xmlns:m="http://schemas.openxmlformats.org/officeDocument/2006/math">
                    <m:sSubSup>
                      <m:sSubSupPr>
                        <m:ctrlPr>
                          <a:rPr lang="en-US" sz="240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𝐹</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of </a:t>
                </a:r>
                <a14:m>
                  <m:oMath xmlns:m="http://schemas.openxmlformats.org/officeDocument/2006/math">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r>
                          <a:rPr lang="en-US" sz="2400" i="1">
                            <a:latin typeface="Cambria Math" panose="02040503050406030204" pitchFamily="18" charset="0"/>
                            <a:cs typeface="Times New Roman" panose="02020603050405020304" pitchFamily="18" charset="0"/>
                          </a:rPr>
                          <m:t>(</m:t>
                        </m:r>
                        <m:r>
                          <a:rPr lang="en-US" sz="2400" i="1">
                            <a:latin typeface="Cambria Math" panose="02040503050406030204" pitchFamily="18" charset="0"/>
                            <a:cs typeface="Times New Roman" panose="02020603050405020304" pitchFamily="18" charset="0"/>
                          </a:rPr>
                          <m:t>𝑏</m:t>
                        </m:r>
                        <m:r>
                          <a:rPr lang="en-US" sz="2400" i="1">
                            <a:latin typeface="Cambria Math" panose="02040503050406030204" pitchFamily="18" charset="0"/>
                            <a:cs typeface="Times New Roman" panose="02020603050405020304" pitchFamily="18" charset="0"/>
                          </a:rPr>
                          <m:t>)</m:t>
                        </m:r>
                      </m:sup>
                    </m:sSubSup>
                    <m:r>
                      <a:rPr lang="en-US" sz="2400" i="1">
                        <a:latin typeface="Cambria Math" panose="02040503050406030204" pitchFamily="18" charset="0"/>
                        <a:cs typeface="Times New Roman" panose="02020603050405020304" pitchFamily="18" charset="0"/>
                      </a:rPr>
                      <m:t>,…,  </m:t>
                    </m:r>
                    <m:sSubSup>
                      <m:sSubSupPr>
                        <m:ctrlPr>
                          <a:rPr lang="en-US" sz="2400" i="1">
                            <a:latin typeface="Cambria Math" panose="02040503050406030204" pitchFamily="18" charset="0"/>
                            <a:cs typeface="Times New Roman" panose="02020603050405020304" pitchFamily="18" charset="0"/>
                          </a:rPr>
                        </m:ctrlPr>
                      </m:sSubSupPr>
                      <m:e>
                        <m:r>
                          <a:rPr lang="en-US" sz="2400" i="1">
                            <a:latin typeface="Cambria Math" panose="02040503050406030204" pitchFamily="18" charset="0"/>
                            <a:cs typeface="Times New Roman" panose="02020603050405020304" pitchFamily="18" charset="0"/>
                          </a:rPr>
                          <m:t>𝑋</m:t>
                        </m:r>
                      </m:e>
                      <m:sub>
                        <m:r>
                          <a:rPr lang="en-US" sz="2400" i="1">
                            <a:latin typeface="Cambria Math" panose="02040503050406030204" pitchFamily="18" charset="0"/>
                            <a:cs typeface="Times New Roman" panose="02020603050405020304" pitchFamily="18" charset="0"/>
                          </a:rPr>
                          <m:t>𝑛</m:t>
                        </m:r>
                      </m:sub>
                      <m:sup>
                        <m:d>
                          <m:dPr>
                            <m:ctrlPr>
                              <a:rPr lang="en-US" sz="2400" i="1">
                                <a:latin typeface="Cambria Math" panose="02040503050406030204" pitchFamily="18" charset="0"/>
                                <a:cs typeface="Times New Roman" panose="02020603050405020304" pitchFamily="18" charset="0"/>
                              </a:rPr>
                            </m:ctrlPr>
                          </m:dPr>
                          <m:e>
                            <m:r>
                              <a:rPr lang="en-US" sz="2400" i="1">
                                <a:latin typeface="Cambria Math" panose="02040503050406030204" pitchFamily="18" charset="0"/>
                                <a:cs typeface="Times New Roman" panose="02020603050405020304" pitchFamily="18" charset="0"/>
                              </a:rPr>
                              <m:t>𝑏</m:t>
                            </m:r>
                          </m:e>
                        </m:d>
                      </m:sup>
                    </m:sSubSup>
                    <m:r>
                      <a:rPr lang="en-US" sz="2400" b="0" i="0" smtClean="0">
                        <a:latin typeface="Cambria Math" panose="02040503050406030204" pitchFamily="18" charset="0"/>
                        <a:cs typeface="Times New Roman" panose="02020603050405020304" pitchFamily="18" charset="0"/>
                      </a:rPr>
                      <m:t>.</m:t>
                    </m:r>
                  </m:oMath>
                </a14:m>
                <a:endParaRPr lang="en-US" sz="2400" dirty="0">
                  <a:latin typeface="Times New Roman" panose="02020603050405020304" pitchFamily="18" charset="0"/>
                  <a:cs typeface="Times New Roman" panose="02020603050405020304" pitchFamily="18" charset="0"/>
                </a:endParaRPr>
              </a:p>
              <a:p>
                <a:pPr marL="457200" indent="-457200">
                  <a:buFont typeface="+mj-lt"/>
                  <a:buAutoNum type="arabicPeriod"/>
                </a:pPr>
                <a:r>
                  <a:rPr lang="en-US" sz="2400" dirty="0">
                    <a:latin typeface="Times New Roman" panose="02020603050405020304" pitchFamily="18" charset="0"/>
                    <a:cs typeface="Times New Roman" panose="02020603050405020304" pitchFamily="18" charset="0"/>
                  </a:rPr>
                  <a:t>Calculate bootstrap KS statistic</a:t>
                </a:r>
              </a:p>
              <a:p>
                <a:pPr marL="457200" indent="-457200">
                  <a:buFont typeface="+mj-lt"/>
                  <a:buAutoNum type="arabicPeriod"/>
                </a:pPr>
                <a:endParaRPr lang="en-US" sz="2400" dirty="0">
                  <a:latin typeface="Times New Roman" panose="02020603050405020304" pitchFamily="18" charset="0"/>
                  <a:cs typeface="Times New Roman" panose="02020603050405020304" pitchFamily="18" charset="0"/>
                </a:endParaRPr>
              </a:p>
              <a:p>
                <a:r>
                  <a:rPr lang="en-US" sz="2400" dirty="0">
                    <a:latin typeface="Times New Roman" panose="02020603050405020304" pitchFamily="18" charset="0"/>
                    <a:cs typeface="Times New Roman" panose="02020603050405020304" pitchFamily="18" charset="0"/>
                  </a:rPr>
                  <a:t>where </a:t>
                </a:r>
                <a14:m>
                  <m:oMath xmlns:m="http://schemas.openxmlformats.org/officeDocument/2006/math">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𝐵</m:t>
                        </m:r>
                      </m:e>
                      <m:sub>
                        <m:r>
                          <a:rPr lang="en-US" sz="2400" b="0" i="1" smtClean="0">
                            <a:latin typeface="Cambria Math" panose="02040503050406030204" pitchFamily="18" charset="0"/>
                            <a:cs typeface="Times New Roman" panose="02020603050405020304" pitchFamily="18" charset="0"/>
                          </a:rPr>
                          <m:t>𝑛</m:t>
                        </m:r>
                      </m:sub>
                    </m:sSub>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𝑥</m:t>
                        </m:r>
                      </m:e>
                    </m:d>
                    <m:r>
                      <a:rPr lang="en-US" sz="2400" b="0" i="1" smtClean="0">
                        <a:latin typeface="Cambria Math" panose="02040503050406030204" pitchFamily="18" charset="0"/>
                        <a:cs typeface="Times New Roman" panose="02020603050405020304" pitchFamily="18" charset="0"/>
                      </a:rPr>
                      <m:t>=</m:t>
                    </m:r>
                    <m:rad>
                      <m:radPr>
                        <m:degHide m:val="on"/>
                        <m:ctrlPr>
                          <a:rPr lang="en-US" sz="2400" b="0" i="1" smtClean="0">
                            <a:latin typeface="Cambria Math" panose="02040503050406030204" pitchFamily="18" charset="0"/>
                            <a:cs typeface="Times New Roman" panose="02020603050405020304" pitchFamily="18" charset="0"/>
                          </a:rPr>
                        </m:ctrlPr>
                      </m:radPr>
                      <m:deg/>
                      <m:e>
                        <m:r>
                          <a:rPr lang="en-US" sz="2400" b="0" i="1" smtClean="0">
                            <a:latin typeface="Cambria Math" panose="02040503050406030204" pitchFamily="18" charset="0"/>
                            <a:cs typeface="Times New Roman" panose="02020603050405020304" pitchFamily="18" charset="0"/>
                          </a:rPr>
                          <m:t>𝑛</m:t>
                        </m:r>
                      </m:e>
                    </m:rad>
                    <m:r>
                      <a:rPr lang="en-US" sz="2400" b="0" i="1" smtClean="0">
                        <a:latin typeface="Cambria Math" panose="02040503050406030204" pitchFamily="18" charset="0"/>
                        <a:cs typeface="Times New Roman" panose="02020603050405020304" pitchFamily="18" charset="0"/>
                      </a:rPr>
                      <m:t>(</m:t>
                    </m:r>
                    <m:sSub>
                      <m:sSubPr>
                        <m:ctrlPr>
                          <a:rPr lang="en-US" sz="2400" b="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𝐹</m:t>
                        </m:r>
                      </m:e>
                      <m:sub>
                        <m:r>
                          <a:rPr lang="en-US" sz="2400" b="0" i="1" smtClean="0">
                            <a:latin typeface="Cambria Math" panose="02040503050406030204" pitchFamily="18" charset="0"/>
                            <a:cs typeface="Times New Roman" panose="02020603050405020304" pitchFamily="18" charset="0"/>
                          </a:rPr>
                          <m:t>𝑛</m:t>
                        </m:r>
                      </m:sub>
                    </m:sSub>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𝑥</m:t>
                        </m:r>
                      </m:e>
                    </m:d>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𝐹</m:t>
                    </m:r>
                    <m:d>
                      <m:dPr>
                        <m:ctrlPr>
                          <a:rPr lang="en-US" sz="2400" b="0" i="1" smtClean="0">
                            <a:latin typeface="Cambria Math" panose="02040503050406030204" pitchFamily="18" charset="0"/>
                            <a:cs typeface="Times New Roman" panose="02020603050405020304" pitchFamily="18" charset="0"/>
                          </a:rPr>
                        </m:ctrlPr>
                      </m:dPr>
                      <m:e>
                        <m:r>
                          <a:rPr lang="en-US" sz="2400" b="0" i="1" smtClean="0">
                            <a:latin typeface="Cambria Math" panose="02040503050406030204" pitchFamily="18" charset="0"/>
                            <a:cs typeface="Times New Roman" panose="02020603050405020304" pitchFamily="18" charset="0"/>
                          </a:rPr>
                          <m:t>𝑥</m:t>
                        </m:r>
                        <m:r>
                          <a:rPr lang="en-US" sz="2400" b="0" i="1" smtClean="0">
                            <a:latin typeface="Cambria Math" panose="02040503050406030204" pitchFamily="18" charset="0"/>
                            <a:cs typeface="Times New Roman" panose="02020603050405020304" pitchFamily="18" charset="0"/>
                          </a:rPr>
                          <m:t>; </m:t>
                        </m:r>
                        <m:sSub>
                          <m:sSubPr>
                            <m:ctrlPr>
                              <a:rPr lang="en-US" sz="2400" b="0" i="1" smtClean="0">
                                <a:latin typeface="Cambria Math" panose="02040503050406030204" pitchFamily="18" charset="0"/>
                                <a:cs typeface="Times New Roman" panose="02020603050405020304" pitchFamily="18" charset="0"/>
                              </a:rPr>
                            </m:ctrlPr>
                          </m:sSubPr>
                          <m:e>
                            <m:acc>
                              <m:accPr>
                                <m:chr m:val="̂"/>
                                <m:ctrlPr>
                                  <a:rPr lang="en-US" sz="2400" b="0" i="1" smtClean="0">
                                    <a:latin typeface="Cambria Math" panose="02040503050406030204" pitchFamily="18" charset="0"/>
                                    <a:cs typeface="Times New Roman" panose="02020603050405020304" pitchFamily="18" charset="0"/>
                                  </a:rPr>
                                </m:ctrlPr>
                              </m:accPr>
                              <m:e>
                                <m:r>
                                  <a:rPr lang="en-US" sz="2400" b="0" i="1" smtClean="0">
                                    <a:latin typeface="Cambria Math" panose="02040503050406030204" pitchFamily="18" charset="0"/>
                                    <a:ea typeface="Cambria Math" panose="02040503050406030204" pitchFamily="18" charset="0"/>
                                    <a:cs typeface="Times New Roman" panose="02020603050405020304" pitchFamily="18" charset="0"/>
                                  </a:rPr>
                                  <m:t>𝜃</m:t>
                                </m:r>
                              </m:e>
                            </m:acc>
                          </m:e>
                          <m:sub>
                            <m:r>
                              <a:rPr lang="en-US" sz="2400" b="0" i="1" smtClean="0">
                                <a:latin typeface="Cambria Math" panose="02040503050406030204" pitchFamily="18" charset="0"/>
                                <a:cs typeface="Times New Roman" panose="02020603050405020304" pitchFamily="18" charset="0"/>
                              </a:rPr>
                              <m:t>𝑛</m:t>
                            </m:r>
                          </m:sub>
                        </m:sSub>
                      </m:e>
                    </m:d>
                    <m:r>
                      <a:rPr lang="en-US" sz="2400" b="0" i="1" smtClean="0">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is the known bias term </a:t>
                </a:r>
                <a:r>
                  <a:rPr lang="en-US" sz="2400" dirty="0">
                    <a:effectLst/>
                    <a:latin typeface="Times New Roman" panose="02020603050405020304" pitchFamily="18" charset="0"/>
                    <a:cs typeface="Times New Roman" panose="02020603050405020304" pitchFamily="18" charset="0"/>
                  </a:rPr>
                  <a:t>considered in </a:t>
                </a:r>
                <a:r>
                  <a:rPr lang="en-US" sz="2400" dirty="0">
                    <a:solidFill>
                      <a:srgbClr val="0000FF"/>
                    </a:solidFill>
                    <a:effectLst/>
                    <a:latin typeface="Times New Roman" panose="02020603050405020304" pitchFamily="18" charset="0"/>
                    <a:cs typeface="Times New Roman" panose="02020603050405020304" pitchFamily="18" charset="0"/>
                  </a:rPr>
                  <a:t>Babu and Rao </a:t>
                </a:r>
                <a:r>
                  <a:rPr lang="en-US" sz="2400" dirty="0">
                    <a:effectLst/>
                    <a:latin typeface="Times New Roman" panose="02020603050405020304" pitchFamily="18" charset="0"/>
                    <a:cs typeface="Times New Roman" panose="02020603050405020304" pitchFamily="18" charset="0"/>
                  </a:rPr>
                  <a:t>(</a:t>
                </a:r>
                <a:r>
                  <a:rPr lang="en-US" sz="2400" dirty="0">
                    <a:solidFill>
                      <a:srgbClr val="0000FF"/>
                    </a:solidFill>
                    <a:effectLst/>
                    <a:latin typeface="Times New Roman" panose="02020603050405020304" pitchFamily="18" charset="0"/>
                    <a:cs typeface="Times New Roman" panose="02020603050405020304" pitchFamily="18" charset="0"/>
                  </a:rPr>
                  <a:t>2004</a:t>
                </a:r>
                <a:r>
                  <a:rPr lang="en-US" sz="2400" dirty="0">
                    <a:effectLs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The p-value of the basic bootstrap KS test can be computed as </a:t>
                </a:r>
                <a14:m>
                  <m:oMath xmlns:m="http://schemas.openxmlformats.org/officeDocument/2006/math">
                    <m:r>
                      <a:rPr lang="en-US" sz="2400" i="1" smtClean="0">
                        <a:latin typeface="Cambria Math" panose="02040503050406030204" pitchFamily="18" charset="0"/>
                        <a:cs typeface="Times New Roman" panose="02020603050405020304" pitchFamily="18" charset="0"/>
                      </a:rPr>
                      <m:t>𝑝</m:t>
                    </m:r>
                    <m:r>
                      <a:rPr lang="en-US" sz="2400" i="1" smtClean="0">
                        <a:latin typeface="Cambria Math" panose="02040503050406030204" pitchFamily="18" charset="0"/>
                        <a:cs typeface="Times New Roman" panose="02020603050405020304" pitchFamily="18" charset="0"/>
                      </a:rPr>
                      <m:t> = </m:t>
                    </m:r>
                    <m:r>
                      <m:rPr>
                        <m:lit/>
                      </m:rPr>
                      <a:rPr lang="en-US" sz="240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m:t>
                    </m:r>
                    <m:sSubSup>
                      <m:sSubSupPr>
                        <m:ctrlPr>
                          <a:rPr lang="en-US" sz="2400" b="0" i="1" smtClean="0">
                            <a:latin typeface="Cambria Math" panose="02040503050406030204" pitchFamily="18" charset="0"/>
                            <a:cs typeface="Times New Roman" panose="02020603050405020304" pitchFamily="18" charset="0"/>
                          </a:rPr>
                        </m:ctrlPr>
                      </m:sSubSupPr>
                      <m:e>
                        <m:r>
                          <a:rPr lang="en-US" sz="2400" b="0" i="1" smtClean="0">
                            <a:latin typeface="Cambria Math" panose="02040503050406030204" pitchFamily="18" charset="0"/>
                            <a:cs typeface="Times New Roman" panose="02020603050405020304" pitchFamily="18" charset="0"/>
                          </a:rPr>
                          <m:t>𝑇</m:t>
                        </m:r>
                      </m:e>
                      <m:sub>
                        <m:r>
                          <a:rPr lang="en-US" sz="2400" b="0" i="1" smtClean="0">
                            <a:latin typeface="Cambria Math" panose="02040503050406030204" pitchFamily="18" charset="0"/>
                            <a:cs typeface="Times New Roman" panose="02020603050405020304" pitchFamily="18" charset="0"/>
                          </a:rPr>
                          <m:t>𝑛</m:t>
                        </m:r>
                      </m:sub>
                      <m:sup>
                        <m:r>
                          <a:rPr lang="en-US" sz="2400" b="0" i="1" smtClean="0">
                            <a:latin typeface="Cambria Math" panose="02040503050406030204" pitchFamily="18" charset="0"/>
                            <a:cs typeface="Times New Roman" panose="02020603050405020304" pitchFamily="18" charset="0"/>
                          </a:rPr>
                          <m:t>(</m:t>
                        </m:r>
                        <m:r>
                          <a:rPr lang="en-US" sz="2400" b="0" i="1" smtClean="0">
                            <a:latin typeface="Cambria Math" panose="02040503050406030204" pitchFamily="18" charset="0"/>
                            <a:cs typeface="Times New Roman" panose="02020603050405020304" pitchFamily="18" charset="0"/>
                          </a:rPr>
                          <m:t>𝑏</m:t>
                        </m:r>
                        <m:r>
                          <a:rPr lang="en-US" sz="2400" b="0" i="1" smtClean="0">
                            <a:latin typeface="Cambria Math" panose="02040503050406030204" pitchFamily="18" charset="0"/>
                            <a:cs typeface="Times New Roman" panose="02020603050405020304" pitchFamily="18" charset="0"/>
                          </a:rPr>
                          <m:t>)</m:t>
                        </m:r>
                      </m:sup>
                    </m:sSubSup>
                    <m:r>
                      <a:rPr lang="en-US" sz="2400" i="1" smtClean="0">
                        <a:latin typeface="Cambria Math" panose="02040503050406030204" pitchFamily="18" charset="0"/>
                        <a:cs typeface="Times New Roman" panose="02020603050405020304" pitchFamily="18" charset="0"/>
                      </a:rPr>
                      <m:t>&gt; </m:t>
                    </m:r>
                    <m:sSub>
                      <m:sSubPr>
                        <m:ctrlPr>
                          <a:rPr lang="en-US" sz="2400" i="1" smtClean="0">
                            <a:latin typeface="Cambria Math" panose="02040503050406030204" pitchFamily="18" charset="0"/>
                            <a:cs typeface="Times New Roman" panose="02020603050405020304" pitchFamily="18" charset="0"/>
                          </a:rPr>
                        </m:ctrlPr>
                      </m:sSubPr>
                      <m:e>
                        <m:r>
                          <a:rPr lang="en-US" sz="2400" b="0" i="1" smtClean="0">
                            <a:latin typeface="Cambria Math" panose="02040503050406030204" pitchFamily="18" charset="0"/>
                            <a:cs typeface="Times New Roman" panose="02020603050405020304" pitchFamily="18" charset="0"/>
                          </a:rPr>
                          <m:t>𝑇</m:t>
                        </m:r>
                      </m:e>
                      <m:sub>
                        <m:r>
                          <a:rPr lang="en-US" sz="2400" b="0" i="1" smtClean="0">
                            <a:latin typeface="Cambria Math" panose="02040503050406030204" pitchFamily="18" charset="0"/>
                            <a:cs typeface="Times New Roman" panose="02020603050405020304" pitchFamily="18" charset="0"/>
                          </a:rPr>
                          <m:t>𝑛</m:t>
                        </m:r>
                      </m:sub>
                    </m:sSub>
                    <m:r>
                      <m:rPr>
                        <m:lit/>
                      </m:rPr>
                      <a:rPr lang="en-US" sz="2400" i="1" smtClean="0">
                        <a:latin typeface="Cambria Math" panose="02040503050406030204" pitchFamily="18" charset="0"/>
                        <a:cs typeface="Times New Roman" panose="02020603050405020304" pitchFamily="18" charset="0"/>
                      </a:rPr>
                      <m:t>}</m:t>
                    </m:r>
                    <m:r>
                      <a:rPr lang="en-US" sz="2400" i="1" smtClean="0">
                        <a:latin typeface="Cambria Math" panose="02040503050406030204" pitchFamily="18" charset="0"/>
                        <a:cs typeface="Times New Roman" panose="02020603050405020304" pitchFamily="18" charset="0"/>
                      </a:rPr>
                      <m:t> / </m:t>
                    </m:r>
                    <m:r>
                      <a:rPr lang="en-US" sz="2400" i="1" smtClean="0">
                        <a:latin typeface="Cambria Math" panose="02040503050406030204" pitchFamily="18" charset="0"/>
                        <a:cs typeface="Times New Roman" panose="02020603050405020304" pitchFamily="18" charset="0"/>
                      </a:rPr>
                      <m:t>𝐵</m:t>
                    </m:r>
                    <m:r>
                      <a:rPr lang="en-US" sz="2400" i="1" smtClean="0">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for </a:t>
                </a:r>
                <a14:m>
                  <m:oMath xmlns:m="http://schemas.openxmlformats.org/officeDocument/2006/math">
                    <m:r>
                      <a:rPr lang="en-US" sz="2400" i="1" smtClean="0">
                        <a:effectLst/>
                        <a:latin typeface="Cambria Math" panose="02040503050406030204" pitchFamily="18" charset="0"/>
                        <a:cs typeface="Times New Roman" panose="02020603050405020304" pitchFamily="18" charset="0"/>
                      </a:rPr>
                      <m:t>𝑏</m:t>
                    </m:r>
                    <m:r>
                      <a:rPr lang="en-US" sz="2400" i="1" smtClean="0">
                        <a:effectLst/>
                        <a:latin typeface="Cambria Math" panose="02040503050406030204" pitchFamily="18" charset="0"/>
                        <a:cs typeface="Times New Roman" panose="02020603050405020304" pitchFamily="18" charset="0"/>
                      </a:rPr>
                      <m:t> ∈ {1, …, </m:t>
                    </m:r>
                    <m:r>
                      <a:rPr lang="en-US" sz="2400" i="1" smtClean="0">
                        <a:effectLst/>
                        <a:latin typeface="Cambria Math" panose="02040503050406030204" pitchFamily="18" charset="0"/>
                        <a:cs typeface="Times New Roman" panose="02020603050405020304" pitchFamily="18" charset="0"/>
                      </a:rPr>
                      <m:t>𝐵</m:t>
                    </m:r>
                    <m:r>
                      <a:rPr lang="en-US" sz="2400" i="1" smtClean="0">
                        <a:effectLst/>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 </a:t>
                </a:r>
              </a:p>
            </p:txBody>
          </p:sp>
        </mc:Choice>
        <mc:Fallback>
          <p:sp>
            <p:nvSpPr>
              <p:cNvPr id="70" name="TextBox 69">
                <a:extLst>
                  <a:ext uri="{FF2B5EF4-FFF2-40B4-BE49-F238E27FC236}">
                    <a16:creationId xmlns:a16="http://schemas.microsoft.com/office/drawing/2014/main" id="{3A005973-0B48-3FFC-6F88-26DD062DDD60}"/>
                  </a:ext>
                </a:extLst>
              </p:cNvPr>
              <p:cNvSpPr txBox="1">
                <a:spLocks noRot="1" noChangeAspect="1" noMove="1" noResize="1" noEditPoints="1" noAdjustHandles="1" noChangeArrowheads="1" noChangeShapeType="1" noTextEdit="1"/>
              </p:cNvSpPr>
              <p:nvPr/>
            </p:nvSpPr>
            <p:spPr>
              <a:xfrm>
                <a:off x="12103837" y="6054773"/>
                <a:ext cx="18486369" cy="3042179"/>
              </a:xfrm>
              <a:prstGeom prst="rect">
                <a:avLst/>
              </a:prstGeom>
              <a:blipFill>
                <a:blip r:embed="rId33"/>
                <a:stretch>
                  <a:fillRect l="-549" b="-3734"/>
                </a:stretch>
              </a:blipFill>
            </p:spPr>
            <p:txBody>
              <a:bodyPr/>
              <a:lstStyle/>
              <a:p>
                <a:r>
                  <a:rPr lang="en-US">
                    <a:noFill/>
                  </a:rPr>
                  <a:t> </a:t>
                </a:r>
              </a:p>
            </p:txBody>
          </p:sp>
        </mc:Fallback>
      </mc:AlternateContent>
      <p:sp>
        <p:nvSpPr>
          <p:cNvPr id="73" name="TextBox 72">
            <a:extLst>
              <a:ext uri="{FF2B5EF4-FFF2-40B4-BE49-F238E27FC236}">
                <a16:creationId xmlns:a16="http://schemas.microsoft.com/office/drawing/2014/main" id="{33789B1D-0E42-6AD0-379B-FA44C0D234F9}"/>
              </a:ext>
            </a:extLst>
          </p:cNvPr>
          <p:cNvSpPr txBox="1"/>
          <p:nvPr/>
        </p:nvSpPr>
        <p:spPr>
          <a:xfrm>
            <a:off x="12043461" y="9117805"/>
            <a:ext cx="19493625" cy="584775"/>
          </a:xfrm>
          <a:prstGeom prst="rect">
            <a:avLst/>
          </a:prstGeom>
          <a:solidFill>
            <a:srgbClr val="1C4586"/>
          </a:solidFill>
        </p:spPr>
        <p:txBody>
          <a:bodyPr wrap="square" rtlCol="0">
            <a:spAutoFit/>
          </a:bodyPr>
          <a:lstStyle/>
          <a:p>
            <a:r>
              <a:rPr lang="en-US" sz="3200" dirty="0">
                <a:solidFill>
                  <a:schemeClr val="bg1"/>
                </a:solidFill>
                <a:latin typeface="Georgia" panose="02040502050405020303" pitchFamily="18" charset="0"/>
                <a:cs typeface="Times New Roman" panose="02020603050405020304" pitchFamily="18" charset="0"/>
              </a:rPr>
              <a:t>Evaluation of Size</a:t>
            </a:r>
          </a:p>
        </p:txBody>
      </p:sp>
      <p:pic>
        <p:nvPicPr>
          <p:cNvPr id="75" name="Picture 74">
            <a:extLst>
              <a:ext uri="{FF2B5EF4-FFF2-40B4-BE49-F238E27FC236}">
                <a16:creationId xmlns:a16="http://schemas.microsoft.com/office/drawing/2014/main" id="{C58F2B02-0665-25A5-37CE-CF839D214F9A}"/>
              </a:ext>
            </a:extLst>
          </p:cNvPr>
          <p:cNvPicPr>
            <a:picLocks noChangeAspect="1"/>
          </p:cNvPicPr>
          <p:nvPr/>
        </p:nvPicPr>
        <p:blipFill>
          <a:blip r:embed="rId34"/>
          <a:stretch>
            <a:fillRect/>
          </a:stretch>
        </p:blipFill>
        <p:spPr>
          <a:xfrm>
            <a:off x="13269842" y="25118261"/>
            <a:ext cx="16760613" cy="5700119"/>
          </a:xfrm>
          <a:prstGeom prst="rect">
            <a:avLst/>
          </a:prstGeom>
        </p:spPr>
      </p:pic>
      <p:pic>
        <p:nvPicPr>
          <p:cNvPr id="76" name="Picture 75">
            <a:extLst>
              <a:ext uri="{FF2B5EF4-FFF2-40B4-BE49-F238E27FC236}">
                <a16:creationId xmlns:a16="http://schemas.microsoft.com/office/drawing/2014/main" id="{40F26CE6-C838-EDE8-BE26-6C6B9DCA71AE}"/>
              </a:ext>
            </a:extLst>
          </p:cNvPr>
          <p:cNvPicPr>
            <a:picLocks noChangeAspect="1"/>
          </p:cNvPicPr>
          <p:nvPr/>
        </p:nvPicPr>
        <p:blipFill>
          <a:blip r:embed="rId35"/>
          <a:stretch>
            <a:fillRect/>
          </a:stretch>
        </p:blipFill>
        <p:spPr>
          <a:xfrm>
            <a:off x="19056284" y="30774996"/>
            <a:ext cx="5968375" cy="843697"/>
          </a:xfrm>
          <a:prstGeom prst="rect">
            <a:avLst/>
          </a:prstGeom>
        </p:spPr>
      </p:pic>
      <p:sp>
        <p:nvSpPr>
          <p:cNvPr id="77" name="TextBox 76">
            <a:extLst>
              <a:ext uri="{FF2B5EF4-FFF2-40B4-BE49-F238E27FC236}">
                <a16:creationId xmlns:a16="http://schemas.microsoft.com/office/drawing/2014/main" id="{3B7A51F3-5B1A-6DCC-FB10-8BA4FD4DCC62}"/>
              </a:ext>
            </a:extLst>
          </p:cNvPr>
          <p:cNvSpPr txBox="1"/>
          <p:nvPr/>
        </p:nvSpPr>
        <p:spPr>
          <a:xfrm>
            <a:off x="12043461" y="24533486"/>
            <a:ext cx="19493625" cy="584775"/>
          </a:xfrm>
          <a:prstGeom prst="rect">
            <a:avLst/>
          </a:prstGeom>
          <a:solidFill>
            <a:srgbClr val="1C4586"/>
          </a:solidFill>
        </p:spPr>
        <p:txBody>
          <a:bodyPr wrap="square" rtlCol="0">
            <a:spAutoFit/>
          </a:bodyPr>
          <a:lstStyle/>
          <a:p>
            <a:r>
              <a:rPr lang="en-US" sz="3200" dirty="0">
                <a:solidFill>
                  <a:schemeClr val="bg1"/>
                </a:solidFill>
                <a:latin typeface="Georgia" panose="02040502050405020303" pitchFamily="18" charset="0"/>
                <a:cs typeface="Times New Roman" panose="02020603050405020304" pitchFamily="18" charset="0"/>
              </a:rPr>
              <a:t>Evaluation of Power</a:t>
            </a:r>
          </a:p>
        </p:txBody>
      </p:sp>
      <mc:AlternateContent xmlns:mc="http://schemas.openxmlformats.org/markup-compatibility/2006">
        <mc:Choice xmlns:a14="http://schemas.microsoft.com/office/drawing/2010/main" Requires="a14">
          <p:sp>
            <p:nvSpPr>
              <p:cNvPr id="79" name="TextBox 78">
                <a:extLst>
                  <a:ext uri="{FF2B5EF4-FFF2-40B4-BE49-F238E27FC236}">
                    <a16:creationId xmlns:a16="http://schemas.microsoft.com/office/drawing/2014/main" id="{E32CE4B2-AA75-B2AC-1405-573CECE58822}"/>
                  </a:ext>
                </a:extLst>
              </p:cNvPr>
              <p:cNvSpPr txBox="1"/>
              <p:nvPr/>
            </p:nvSpPr>
            <p:spPr>
              <a:xfrm>
                <a:off x="31988309" y="4266611"/>
                <a:ext cx="11588229" cy="12280285"/>
              </a:xfrm>
              <a:prstGeom prst="rect">
                <a:avLst/>
              </a:prstGeom>
              <a:noFill/>
            </p:spPr>
            <p:txBody>
              <a:bodyPr wrap="square">
                <a:spAutoFit/>
              </a:bodyPr>
              <a:lstStyle/>
              <a:p>
                <a:r>
                  <a:rPr lang="en-US" sz="2400" dirty="0">
                    <a:effectLst/>
                    <a:latin typeface="Times New Roman" panose="02020603050405020304" pitchFamily="18" charset="0"/>
                    <a:cs typeface="Times New Roman" panose="02020603050405020304" pitchFamily="18" charset="0"/>
                  </a:rPr>
                  <a:t>	We generated time series with marginal distributions </a:t>
                </a:r>
                <a14:m>
                  <m:oMath xmlns:m="http://schemas.openxmlformats.org/officeDocument/2006/math">
                    <m:r>
                      <a:rPr lang="en-US" sz="2400" i="1" dirty="0" smtClean="0">
                        <a:effectLst/>
                        <a:latin typeface="Cambria Math" panose="02040503050406030204" pitchFamily="18" charset="0"/>
                        <a:cs typeface="Times New Roman" panose="02020603050405020304" pitchFamily="18" charset="0"/>
                      </a:rPr>
                      <m:t>𝑁</m:t>
                    </m:r>
                    <m:r>
                      <a:rPr lang="en-US" sz="2400" i="1" dirty="0" smtClean="0">
                        <a:effectLst/>
                        <a:latin typeface="Cambria Math" panose="02040503050406030204" pitchFamily="18" charset="0"/>
                        <a:cs typeface="Times New Roman" panose="02020603050405020304" pitchFamily="18" charset="0"/>
                      </a:rPr>
                      <m:t>(8,8) </m:t>
                    </m:r>
                  </m:oMath>
                </a14:m>
                <a:r>
                  <a:rPr lang="en-US" sz="2400" dirty="0">
                    <a:effectLst/>
                    <a:latin typeface="Times New Roman" panose="02020603050405020304" pitchFamily="18" charset="0"/>
                    <a:cs typeface="Times New Roman" panose="02020603050405020304" pitchFamily="18" charset="0"/>
                  </a:rPr>
                  <a:t>and </a:t>
                </a:r>
                <a14:m>
                  <m:oMath xmlns:m="http://schemas.openxmlformats.org/officeDocument/2006/math">
                    <m:r>
                      <m:rPr>
                        <m:sty m:val="p"/>
                      </m:rPr>
                      <a:rPr lang="el-GR" sz="2400" i="0" dirty="0" smtClean="0">
                        <a:effectLst/>
                        <a:latin typeface="Cambria Math" panose="02040503050406030204" pitchFamily="18" charset="0"/>
                        <a:cs typeface="Times New Roman" panose="02020603050405020304" pitchFamily="18" charset="0"/>
                      </a:rPr>
                      <m:t>Γ</m:t>
                    </m:r>
                    <m:r>
                      <a:rPr lang="el-GR" sz="2400" i="1" dirty="0" smtClean="0">
                        <a:effectLst/>
                        <a:latin typeface="Cambria Math" panose="02040503050406030204" pitchFamily="18" charset="0"/>
                        <a:cs typeface="Times New Roman" panose="02020603050405020304" pitchFamily="18" charset="0"/>
                      </a:rPr>
                      <m:t>(8,1) </m:t>
                    </m:r>
                  </m:oMath>
                </a14:m>
                <a:r>
                  <a:rPr lang="en-US" sz="2400" dirty="0">
                    <a:effectLst/>
                    <a:latin typeface="Times New Roman" panose="02020603050405020304" pitchFamily="18" charset="0"/>
                    <a:cs typeface="Times New Roman" panose="02020603050405020304" pitchFamily="18" charset="0"/>
                  </a:rPr>
                  <a:t>with Kendall’s </a:t>
                </a:r>
                <a14:m>
                  <m:oMath xmlns:m="http://schemas.openxmlformats.org/officeDocument/2006/math">
                    <m:r>
                      <a:rPr lang="el-GR" sz="2400" i="1" dirty="0" smtClean="0">
                        <a:effectLst/>
                        <a:latin typeface="Cambria Math" panose="02040503050406030204" pitchFamily="18" charset="0"/>
                        <a:cs typeface="Times New Roman" panose="02020603050405020304" pitchFamily="18" charset="0"/>
                      </a:rPr>
                      <m:t>𝜏</m:t>
                    </m:r>
                    <m:r>
                      <a:rPr lang="el-GR" sz="2400" i="1" dirty="0" smtClean="0">
                        <a:effectLst/>
                        <a:latin typeface="Cambria Math" panose="02040503050406030204" pitchFamily="18" charset="0"/>
                        <a:cs typeface="Times New Roman" panose="02020603050405020304" pitchFamily="18" charset="0"/>
                      </a:rPr>
                      <m:t> ∈ {−.75, −.5, −.25, 0, .25, .5, 75}, </m:t>
                    </m:r>
                  </m:oMath>
                </a14:m>
                <a:r>
                  <a:rPr lang="en-US" sz="2400" dirty="0">
                    <a:effectLst/>
                    <a:latin typeface="Times New Roman" panose="02020603050405020304" pitchFamily="18" charset="0"/>
                    <a:cs typeface="Times New Roman" panose="02020603050405020304" pitchFamily="18" charset="0"/>
                  </a:rPr>
                  <a:t>and sample size </a:t>
                </a:r>
                <a14:m>
                  <m:oMath xmlns:m="http://schemas.openxmlformats.org/officeDocument/2006/math">
                    <m:r>
                      <a:rPr lang="en-US" sz="2400" i="1" dirty="0" smtClean="0">
                        <a:effectLst/>
                        <a:latin typeface="Cambria Math" panose="02040503050406030204" pitchFamily="18" charset="0"/>
                        <a:cs typeface="Times New Roman" panose="02020603050405020304" pitchFamily="18" charset="0"/>
                      </a:rPr>
                      <m:t>𝑛</m:t>
                    </m:r>
                    <m:r>
                      <a:rPr lang="en-US" sz="2400" i="1" dirty="0" smtClean="0">
                        <a:effectLst/>
                        <a:latin typeface="Cambria Math" panose="02040503050406030204" pitchFamily="18" charset="0"/>
                        <a:cs typeface="Times New Roman" panose="02020603050405020304" pitchFamily="18" charset="0"/>
                      </a:rPr>
                      <m:t> ∈ {100, 200, 400, 800}. </m:t>
                    </m:r>
                  </m:oMath>
                </a14:m>
                <a:r>
                  <a:rPr lang="en-US" sz="2400" dirty="0">
                    <a:effectLst/>
                    <a:latin typeface="Times New Roman" panose="02020603050405020304" pitchFamily="18" charset="0"/>
                    <a:cs typeface="Times New Roman" panose="02020603050405020304" pitchFamily="18" charset="0"/>
                  </a:rPr>
                  <a:t>Kendall’s</a:t>
                </a:r>
                <a14:m>
                  <m:oMath xmlns:m="http://schemas.openxmlformats.org/officeDocument/2006/math">
                    <m:r>
                      <a:rPr lang="en-US" sz="2400" i="1" dirty="0" smtClean="0">
                        <a:effectLst/>
                        <a:latin typeface="Cambria Math" panose="02040503050406030204" pitchFamily="18" charset="0"/>
                        <a:cs typeface="Times New Roman" panose="02020603050405020304" pitchFamily="18" charset="0"/>
                      </a:rPr>
                      <m:t> </m:t>
                    </m:r>
                    <m:r>
                      <a:rPr lang="el-GR" sz="2400" i="1" dirty="0" smtClean="0">
                        <a:effectLst/>
                        <a:latin typeface="Cambria Math" panose="02040503050406030204" pitchFamily="18" charset="0"/>
                        <a:cs typeface="Times New Roman" panose="02020603050405020304" pitchFamily="18" charset="0"/>
                      </a:rPr>
                      <m:t>𝜏</m:t>
                    </m:r>
                    <m:r>
                      <a:rPr lang="el-GR" sz="2400" i="1" dirty="0" smtClean="0">
                        <a:effectLst/>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was chosen as a measure of serial dependence as it does not vary between two different marginal distributions. To generate the samples to which our method would be applied, we simulated a time series </a:t>
                </a:r>
                <a14:m>
                  <m:oMath xmlns:m="http://schemas.openxmlformats.org/officeDocument/2006/math">
                    <m:sSub>
                      <m:sSubPr>
                        <m:ctrlPr>
                          <a:rPr lang="en-US" sz="2400" i="1" dirty="0" smtClean="0">
                            <a:effectLst/>
                            <a:latin typeface="Cambria Math" panose="02040503050406030204" pitchFamily="18" charset="0"/>
                            <a:cs typeface="Times New Roman" panose="02020603050405020304" pitchFamily="18" charset="0"/>
                          </a:rPr>
                        </m:ctrlPr>
                      </m:sSubPr>
                      <m:e>
                        <m:r>
                          <a:rPr lang="en-US" sz="2400" b="0" i="1" dirty="0" smtClean="0">
                            <a:effectLst/>
                            <a:latin typeface="Cambria Math" panose="02040503050406030204" pitchFamily="18" charset="0"/>
                            <a:cs typeface="Times New Roman" panose="02020603050405020304" pitchFamily="18" charset="0"/>
                          </a:rPr>
                          <m:t>𝑊</m:t>
                        </m:r>
                      </m:e>
                      <m:sub>
                        <m:r>
                          <a:rPr lang="en-US" sz="2400" b="0" i="1" dirty="0" smtClean="0">
                            <a:effectLst/>
                            <a:latin typeface="Cambria Math" panose="02040503050406030204" pitchFamily="18" charset="0"/>
                            <a:cs typeface="Times New Roman" panose="02020603050405020304" pitchFamily="18" charset="0"/>
                          </a:rPr>
                          <m:t>𝑡</m:t>
                        </m:r>
                      </m:sub>
                    </m:sSub>
                  </m:oMath>
                </a14:m>
                <a:r>
                  <a:rPr lang="en-US" sz="2400" dirty="0">
                    <a:effectLst/>
                    <a:latin typeface="Times New Roman" panose="02020603050405020304" pitchFamily="18" charset="0"/>
                    <a:cs typeface="Times New Roman" panose="02020603050405020304" pitchFamily="18" charset="0"/>
                  </a:rPr>
                  <a:t> from a 1st order autoregressive (AR(1)) process: </a:t>
                </a:r>
                <a14:m>
                  <m:oMath xmlns:m="http://schemas.openxmlformats.org/officeDocument/2006/math">
                    <m:sSub>
                      <m:sSubPr>
                        <m:ctrlPr>
                          <a:rPr lang="en-US" sz="2400" i="1" dirty="0" smtClean="0">
                            <a:effectLst/>
                            <a:latin typeface="Cambria Math" panose="02040503050406030204" pitchFamily="18" charset="0"/>
                            <a:cs typeface="Times New Roman" panose="02020603050405020304" pitchFamily="18" charset="0"/>
                          </a:rPr>
                        </m:ctrlPr>
                      </m:sSubPr>
                      <m:e>
                        <m:r>
                          <a:rPr lang="en-US" sz="2400" b="0" i="1" dirty="0" smtClean="0">
                            <a:effectLst/>
                            <a:latin typeface="Cambria Math" panose="02040503050406030204" pitchFamily="18" charset="0"/>
                            <a:cs typeface="Times New Roman" panose="02020603050405020304" pitchFamily="18" charset="0"/>
                          </a:rPr>
                          <m:t>𝑊</m:t>
                        </m:r>
                      </m:e>
                      <m:sub>
                        <m:r>
                          <a:rPr lang="en-US" sz="2400" b="0" i="1" dirty="0" smtClean="0">
                            <a:effectLst/>
                            <a:latin typeface="Cambria Math" panose="02040503050406030204" pitchFamily="18" charset="0"/>
                            <a:cs typeface="Times New Roman" panose="02020603050405020304" pitchFamily="18" charset="0"/>
                          </a:rPr>
                          <m:t>𝑡</m:t>
                        </m:r>
                      </m:sub>
                    </m:sSub>
                    <m:r>
                      <a:rPr lang="en-US" sz="2400" i="1" dirty="0" smtClean="0">
                        <a:effectLst/>
                        <a:latin typeface="Cambria Math" panose="02040503050406030204" pitchFamily="18" charset="0"/>
                        <a:cs typeface="Times New Roman" panose="02020603050405020304" pitchFamily="18" charset="0"/>
                      </a:rPr>
                      <m:t> = </m:t>
                    </m:r>
                    <m:r>
                      <a:rPr lang="en-US" sz="2400" i="1" dirty="0" smtClean="0">
                        <a:effectLst/>
                        <a:latin typeface="Cambria Math" panose="02040503050406030204" pitchFamily="18" charset="0"/>
                        <a:ea typeface="Cambria Math" panose="02040503050406030204" pitchFamily="18" charset="0"/>
                        <a:cs typeface="Times New Roman" panose="02020603050405020304" pitchFamily="18" charset="0"/>
                      </a:rPr>
                      <m:t>𝜙</m:t>
                    </m:r>
                    <m:sSub>
                      <m:sSubPr>
                        <m:ctrlPr>
                          <a:rPr lang="en-US" sz="2400" i="1" dirty="0" smtClean="0">
                            <a:effectLst/>
                            <a:latin typeface="Cambria Math" panose="02040503050406030204" pitchFamily="18" charset="0"/>
                            <a:ea typeface="Cambria Math" panose="02040503050406030204" pitchFamily="18" charset="0"/>
                            <a:cs typeface="Times New Roman" panose="02020603050405020304" pitchFamily="18" charset="0"/>
                          </a:rPr>
                        </m:ctrlPr>
                      </m:sSubPr>
                      <m:e>
                        <m:r>
                          <a:rPr lang="en-US" sz="2400" b="0" i="1" dirty="0" smtClean="0">
                            <a:effectLst/>
                            <a:latin typeface="Cambria Math" panose="02040503050406030204" pitchFamily="18" charset="0"/>
                            <a:ea typeface="Cambria Math" panose="02040503050406030204" pitchFamily="18" charset="0"/>
                            <a:cs typeface="Times New Roman" panose="02020603050405020304" pitchFamily="18" charset="0"/>
                          </a:rPr>
                          <m:t>𝑊</m:t>
                        </m:r>
                      </m:e>
                      <m:sub>
                        <m:r>
                          <a:rPr lang="en-US" sz="2400" b="0" i="1" dirty="0" smtClean="0">
                            <a:effectLst/>
                            <a:latin typeface="Cambria Math" panose="02040503050406030204" pitchFamily="18" charset="0"/>
                            <a:ea typeface="Cambria Math" panose="02040503050406030204" pitchFamily="18" charset="0"/>
                            <a:cs typeface="Times New Roman" panose="02020603050405020304" pitchFamily="18" charset="0"/>
                          </a:rPr>
                          <m:t>𝑡</m:t>
                        </m:r>
                      </m:sub>
                    </m:sSub>
                    <m:r>
                      <a:rPr lang="en-US" sz="2400" i="1" dirty="0" smtClean="0">
                        <a:effectLst/>
                        <a:latin typeface="Cambria Math" panose="02040503050406030204" pitchFamily="18" charset="0"/>
                        <a:cs typeface="Times New Roman" panose="02020603050405020304" pitchFamily="18" charset="0"/>
                      </a:rPr>
                      <m:t>−1 + </m:t>
                    </m:r>
                    <m:sSub>
                      <m:sSubPr>
                        <m:ctrlPr>
                          <a:rPr lang="en-US" sz="2400" i="1" dirty="0" smtClean="0">
                            <a:effectLst/>
                            <a:latin typeface="Cambria Math" panose="02040503050406030204" pitchFamily="18" charset="0"/>
                            <a:cs typeface="Times New Roman" panose="02020603050405020304" pitchFamily="18" charset="0"/>
                          </a:rPr>
                        </m:ctrlPr>
                      </m:sSubPr>
                      <m:e>
                        <m:r>
                          <a:rPr lang="en-US" sz="2400" i="1" dirty="0" smtClean="0">
                            <a:effectLst/>
                            <a:latin typeface="Cambria Math" panose="02040503050406030204" pitchFamily="18" charset="0"/>
                            <a:ea typeface="Cambria Math" panose="02040503050406030204" pitchFamily="18" charset="0"/>
                            <a:cs typeface="Times New Roman" panose="02020603050405020304" pitchFamily="18" charset="0"/>
                          </a:rPr>
                          <m:t>𝜀</m:t>
                        </m:r>
                      </m:e>
                      <m:sub>
                        <m:r>
                          <a:rPr lang="en-US" sz="2400" b="0" i="1" dirty="0" smtClean="0">
                            <a:effectLst/>
                            <a:latin typeface="Cambria Math" panose="02040503050406030204" pitchFamily="18" charset="0"/>
                            <a:cs typeface="Times New Roman" panose="02020603050405020304" pitchFamily="18" charset="0"/>
                          </a:rPr>
                          <m:t>𝑡</m:t>
                        </m:r>
                      </m:sub>
                    </m:sSub>
                  </m:oMath>
                </a14:m>
                <a:r>
                  <a:rPr lang="en-US" sz="2400" dirty="0">
                    <a:effectLst/>
                    <a:latin typeface="Times New Roman" panose="02020603050405020304" pitchFamily="18" charset="0"/>
                    <a:cs typeface="Times New Roman" panose="02020603050405020304" pitchFamily="18" charset="0"/>
                  </a:rPr>
                  <a:t>, where </a:t>
                </a:r>
                <a14:m>
                  <m:oMath xmlns:m="http://schemas.openxmlformats.org/officeDocument/2006/math">
                    <m:r>
                      <a:rPr lang="en-US" sz="2400" i="1" smtClean="0">
                        <a:effectLst/>
                        <a:latin typeface="Cambria Math" panose="02040503050406030204" pitchFamily="18" charset="0"/>
                        <a:ea typeface="Cambria Math" panose="02040503050406030204" pitchFamily="18" charset="0"/>
                        <a:cs typeface="Times New Roman" panose="02020603050405020304" pitchFamily="18" charset="0"/>
                      </a:rPr>
                      <m:t>𝜙</m:t>
                    </m:r>
                  </m:oMath>
                </a14:m>
                <a:r>
                  <a:rPr lang="el-GR" sz="2400" dirty="0">
                    <a:effectLst/>
                    <a:latin typeface="Times New Roman" panose="02020603050405020304" pitchFamily="18" charset="0"/>
                    <a:cs typeface="Times New Roman" panose="02020603050405020304" pitchFamily="18" charset="0"/>
                  </a:rPr>
                  <a:t> </a:t>
                </a:r>
                <a:r>
                  <a:rPr lang="en-US" sz="2400" dirty="0">
                    <a:effectLst/>
                    <a:latin typeface="Times New Roman" panose="02020603050405020304" pitchFamily="18" charset="0"/>
                    <a:cs typeface="Times New Roman" panose="02020603050405020304" pitchFamily="18" charset="0"/>
                  </a:rPr>
                  <a:t>is an autoregressive coefficient, and </a:t>
                </a:r>
                <a14:m>
                  <m:oMath xmlns:m="http://schemas.openxmlformats.org/officeDocument/2006/math">
                    <m:sSub>
                      <m:sSubPr>
                        <m:ctrlPr>
                          <a:rPr lang="en-US" sz="2400" i="1" dirty="0">
                            <a:latin typeface="Cambria Math" panose="02040503050406030204" pitchFamily="18" charset="0"/>
                            <a:cs typeface="Times New Roman" panose="02020603050405020304" pitchFamily="18" charset="0"/>
                          </a:rPr>
                        </m:ctrlPr>
                      </m:sSubPr>
                      <m:e>
                        <m:r>
                          <a:rPr lang="en-US" sz="2400" i="1" dirty="0">
                            <a:latin typeface="Cambria Math" panose="02040503050406030204" pitchFamily="18" charset="0"/>
                            <a:ea typeface="Cambria Math" panose="02040503050406030204" pitchFamily="18" charset="0"/>
                            <a:cs typeface="Times New Roman" panose="02020603050405020304" pitchFamily="18" charset="0"/>
                          </a:rPr>
                          <m:t>𝜀</m:t>
                        </m:r>
                      </m:e>
                      <m:sub>
                        <m:r>
                          <a:rPr lang="en-US" sz="2400" i="1" dirty="0">
                            <a:latin typeface="Cambria Math" panose="02040503050406030204" pitchFamily="18" charset="0"/>
                            <a:cs typeface="Times New Roman" panose="02020603050405020304" pitchFamily="18" charset="0"/>
                          </a:rPr>
                          <m:t>𝑡</m:t>
                        </m:r>
                      </m:sub>
                    </m:sSub>
                    <m:r>
                      <a:rPr lang="en-US" sz="2400" b="0" i="1" dirty="0" smtClean="0">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is a series of independent errors from a normal distribution with mean zero and variance </a:t>
                </a:r>
                <a14:m>
                  <m:oMath xmlns:m="http://schemas.openxmlformats.org/officeDocument/2006/math">
                    <m:sSubSup>
                      <m:sSubSupPr>
                        <m:ctrlPr>
                          <a:rPr lang="en-US" sz="2400" i="1" smtClean="0">
                            <a:effectLst/>
                            <a:latin typeface="Cambria Math" panose="02040503050406030204" pitchFamily="18" charset="0"/>
                            <a:cs typeface="Times New Roman" panose="02020603050405020304" pitchFamily="18" charset="0"/>
                          </a:rPr>
                        </m:ctrlPr>
                      </m:sSubSupPr>
                      <m:e>
                        <m:r>
                          <a:rPr lang="en-US" sz="2400" i="1" smtClean="0">
                            <a:effectLst/>
                            <a:latin typeface="Cambria Math" panose="02040503050406030204" pitchFamily="18" charset="0"/>
                            <a:ea typeface="Cambria Math" panose="02040503050406030204" pitchFamily="18" charset="0"/>
                            <a:cs typeface="Times New Roman" panose="02020603050405020304" pitchFamily="18" charset="0"/>
                          </a:rPr>
                          <m:t>𝜎</m:t>
                        </m:r>
                      </m:e>
                      <m:sub>
                        <m:r>
                          <a:rPr lang="en-US" sz="2400" i="1" smtClean="0">
                            <a:effectLst/>
                            <a:latin typeface="Cambria Math" panose="02040503050406030204" pitchFamily="18" charset="0"/>
                            <a:ea typeface="Cambria Math" panose="02040503050406030204" pitchFamily="18" charset="0"/>
                            <a:cs typeface="Times New Roman" panose="02020603050405020304" pitchFamily="18" charset="0"/>
                          </a:rPr>
                          <m:t>𝜀</m:t>
                        </m:r>
                      </m:sub>
                      <m:sup>
                        <m:r>
                          <a:rPr lang="en-US" sz="2400" b="0" i="1" smtClean="0">
                            <a:effectLst/>
                            <a:latin typeface="Cambria Math" panose="02040503050406030204" pitchFamily="18" charset="0"/>
                            <a:cs typeface="Times New Roman" panose="02020603050405020304" pitchFamily="18" charset="0"/>
                          </a:rPr>
                          <m:t>2</m:t>
                        </m:r>
                      </m:sup>
                    </m:sSubSup>
                  </m:oMath>
                </a14:m>
                <a:r>
                  <a:rPr lang="en-US" sz="2400" dirty="0">
                    <a:effectLst/>
                    <a:latin typeface="Times New Roman" panose="02020603050405020304" pitchFamily="18" charset="0"/>
                    <a:cs typeface="Times New Roman" panose="02020603050405020304" pitchFamily="18" charset="0"/>
                  </a:rPr>
                  <a:t>.The strength of the serial dependence is controlled by </a:t>
                </a:r>
                <a14:m>
                  <m:oMath xmlns:m="http://schemas.openxmlformats.org/officeDocument/2006/math">
                    <m:r>
                      <a:rPr lang="en-US" sz="2400" i="1">
                        <a:latin typeface="Cambria Math" panose="02040503050406030204" pitchFamily="18" charset="0"/>
                        <a:ea typeface="Cambria Math" panose="02040503050406030204" pitchFamily="18" charset="0"/>
                        <a:cs typeface="Times New Roman" panose="02020603050405020304" pitchFamily="18" charset="0"/>
                      </a:rPr>
                      <m:t>𝜙</m:t>
                    </m:r>
                  </m:oMath>
                </a14:m>
                <a:r>
                  <a:rPr lang="el-GR" sz="2400" dirty="0">
                    <a:effectLst/>
                    <a:latin typeface="Times New Roman" panose="02020603050405020304" pitchFamily="18" charset="0"/>
                    <a:cs typeface="Times New Roman" panose="02020603050405020304" pitchFamily="18" charset="0"/>
                  </a:rPr>
                  <a:t>, </a:t>
                </a:r>
                <a:r>
                  <a:rPr lang="en-US" sz="2400" dirty="0">
                    <a:effectLst/>
                    <a:latin typeface="Times New Roman" panose="02020603050405020304" pitchFamily="18" charset="0"/>
                    <a:cs typeface="Times New Roman" panose="02020603050405020304" pitchFamily="18" charset="0"/>
                  </a:rPr>
                  <a:t>which was set to five levels: </a:t>
                </a:r>
                <a14:m>
                  <m:oMath xmlns:m="http://schemas.openxmlformats.org/officeDocument/2006/math">
                    <m:r>
                      <a:rPr lang="en-US" sz="2400" i="1" dirty="0" smtClean="0">
                        <a:effectLst/>
                        <a:latin typeface="Cambria Math" panose="02040503050406030204" pitchFamily="18" charset="0"/>
                        <a:cs typeface="Times New Roman" panose="02020603050405020304" pitchFamily="18" charset="0"/>
                      </a:rPr>
                      <m:t>{−0.924, −0.707, −0.383, 0, 0.383, 0.707, 0.924}, </m:t>
                    </m:r>
                  </m:oMath>
                </a14:m>
                <a:r>
                  <a:rPr lang="en-US" sz="2400" dirty="0">
                    <a:effectLst/>
                    <a:latin typeface="Times New Roman" panose="02020603050405020304" pitchFamily="18" charset="0"/>
                    <a:cs typeface="Times New Roman" panose="02020603050405020304" pitchFamily="18" charset="0"/>
                  </a:rPr>
                  <a:t>as these correspond to the desired values for </a:t>
                </a:r>
                <a14:m>
                  <m:oMath xmlns:m="http://schemas.openxmlformats.org/officeDocument/2006/math">
                    <m:r>
                      <a:rPr lang="el-GR" sz="2400" i="1" dirty="0" smtClean="0">
                        <a:effectLst/>
                        <a:latin typeface="Cambria Math" panose="02040503050406030204" pitchFamily="18" charset="0"/>
                        <a:cs typeface="Times New Roman" panose="02020603050405020304" pitchFamily="18" charset="0"/>
                      </a:rPr>
                      <m:t>𝜏</m:t>
                    </m:r>
                  </m:oMath>
                </a14:m>
                <a:r>
                  <a:rPr lang="el-GR" sz="2400" dirty="0">
                    <a:effectLst/>
                    <a:latin typeface="Times New Roman" panose="02020603050405020304" pitchFamily="18" charset="0"/>
                    <a:cs typeface="Times New Roman" panose="02020603050405020304" pitchFamily="18" charset="0"/>
                  </a:rPr>
                  <a:t> . </a:t>
                </a:r>
                <a:r>
                  <a:rPr lang="en-US" sz="2400" dirty="0">
                    <a:effectLst/>
                    <a:latin typeface="Times New Roman" panose="02020603050405020304" pitchFamily="18" charset="0"/>
                    <a:cs typeface="Times New Roman" panose="02020603050405020304" pitchFamily="18" charset="0"/>
                  </a:rPr>
                  <a:t>First, we generated a marginal </a:t>
                </a:r>
                <a14:m>
                  <m:oMath xmlns:m="http://schemas.openxmlformats.org/officeDocument/2006/math">
                    <m:r>
                      <a:rPr lang="en-US" sz="2400" i="1" dirty="0" smtClean="0">
                        <a:effectLst/>
                        <a:latin typeface="Cambria Math" panose="02040503050406030204" pitchFamily="18" charset="0"/>
                        <a:cs typeface="Times New Roman" panose="02020603050405020304" pitchFamily="18" charset="0"/>
                      </a:rPr>
                      <m:t>𝑁</m:t>
                    </m:r>
                    <m:r>
                      <a:rPr lang="en-US" sz="2400" i="1" dirty="0" smtClean="0">
                        <a:effectLst/>
                        <a:latin typeface="Cambria Math" panose="02040503050406030204" pitchFamily="18" charset="0"/>
                        <a:cs typeface="Times New Roman" panose="02020603050405020304" pitchFamily="18" charset="0"/>
                      </a:rPr>
                      <m:t>(8, 8) </m:t>
                    </m:r>
                  </m:oMath>
                </a14:m>
                <a:r>
                  <a:rPr lang="en-US" sz="2400" dirty="0">
                    <a:effectLst/>
                    <a:latin typeface="Times New Roman" panose="02020603050405020304" pitchFamily="18" charset="0"/>
                    <a:cs typeface="Times New Roman" panose="02020603050405020304" pitchFamily="18" charset="0"/>
                  </a:rPr>
                  <a:t>by marginally transforming </a:t>
                </a:r>
                <a14:m>
                  <m:oMath xmlns:m="http://schemas.openxmlformats.org/officeDocument/2006/math">
                    <m:sSub>
                      <m:sSubPr>
                        <m:ctrlPr>
                          <a:rPr lang="en-US" sz="2400" i="1" dirty="0">
                            <a:latin typeface="Cambria Math" panose="02040503050406030204" pitchFamily="18" charset="0"/>
                            <a:cs typeface="Times New Roman" panose="02020603050405020304" pitchFamily="18" charset="0"/>
                          </a:rPr>
                        </m:ctrlPr>
                      </m:sSubPr>
                      <m:e>
                        <m:r>
                          <a:rPr lang="en-US" sz="2400" i="1" dirty="0">
                            <a:latin typeface="Cambria Math" panose="02040503050406030204" pitchFamily="18" charset="0"/>
                            <a:cs typeface="Times New Roman" panose="02020603050405020304" pitchFamily="18" charset="0"/>
                          </a:rPr>
                          <m:t>𝑊</m:t>
                        </m:r>
                      </m:e>
                      <m:sub>
                        <m:r>
                          <a:rPr lang="en-US" sz="2400" i="1" dirty="0">
                            <a:latin typeface="Cambria Math" panose="02040503050406030204" pitchFamily="18" charset="0"/>
                            <a:cs typeface="Times New Roman" panose="02020603050405020304" pitchFamily="18" charset="0"/>
                          </a:rPr>
                          <m:t>𝑡</m:t>
                        </m:r>
                      </m:sub>
                    </m:sSub>
                  </m:oMath>
                </a14:m>
                <a:r>
                  <a:rPr lang="en-US" sz="2400" dirty="0">
                    <a:effectLst/>
                    <a:latin typeface="Times New Roman" panose="02020603050405020304" pitchFamily="18" charset="0"/>
                    <a:cs typeface="Times New Roman" panose="02020603050405020304" pitchFamily="18" charset="0"/>
                  </a:rPr>
                  <a:t> by </a:t>
                </a:r>
                <a14:m>
                  <m:oMath xmlns:m="http://schemas.openxmlformats.org/officeDocument/2006/math">
                    <m:sSub>
                      <m:sSubPr>
                        <m:ctrlPr>
                          <a:rPr lang="en-US" sz="2400" i="1" dirty="0" smtClean="0">
                            <a:effectLst/>
                            <a:latin typeface="Cambria Math" panose="02040503050406030204" pitchFamily="18" charset="0"/>
                            <a:cs typeface="Times New Roman" panose="02020603050405020304" pitchFamily="18" charset="0"/>
                          </a:rPr>
                        </m:ctrlPr>
                      </m:sSubPr>
                      <m:e>
                        <m:r>
                          <a:rPr lang="en-US" sz="2400" b="0" i="1" dirty="0" smtClean="0">
                            <a:effectLst/>
                            <a:latin typeface="Cambria Math" panose="02040503050406030204" pitchFamily="18" charset="0"/>
                            <a:cs typeface="Times New Roman" panose="02020603050405020304" pitchFamily="18" charset="0"/>
                          </a:rPr>
                          <m:t>𝑋</m:t>
                        </m:r>
                      </m:e>
                      <m:sub>
                        <m:r>
                          <a:rPr lang="en-US" sz="2400" b="0" i="1" dirty="0" smtClean="0">
                            <a:effectLst/>
                            <a:latin typeface="Cambria Math" panose="02040503050406030204" pitchFamily="18" charset="0"/>
                            <a:cs typeface="Times New Roman" panose="02020603050405020304" pitchFamily="18" charset="0"/>
                          </a:rPr>
                          <m:t>𝑡</m:t>
                        </m:r>
                      </m:sub>
                    </m:sSub>
                    <m:r>
                      <a:rPr lang="en-US" sz="2400" i="1" dirty="0" smtClean="0">
                        <a:effectLst/>
                        <a:latin typeface="Cambria Math" panose="02040503050406030204" pitchFamily="18" charset="0"/>
                        <a:cs typeface="Times New Roman" panose="02020603050405020304" pitchFamily="18" charset="0"/>
                      </a:rPr>
                      <m:t> = </m:t>
                    </m:r>
                    <m:sSup>
                      <m:sSupPr>
                        <m:ctrlPr>
                          <a:rPr lang="en-US" sz="2400" i="1" dirty="0" smtClean="0">
                            <a:effectLst/>
                            <a:latin typeface="Cambria Math" panose="02040503050406030204" pitchFamily="18" charset="0"/>
                            <a:cs typeface="Times New Roman" panose="02020603050405020304" pitchFamily="18" charset="0"/>
                          </a:rPr>
                        </m:ctrlPr>
                      </m:sSupPr>
                      <m:e>
                        <m:r>
                          <a:rPr lang="en-US" sz="2400" b="0" i="1" dirty="0" smtClean="0">
                            <a:effectLst/>
                            <a:latin typeface="Cambria Math" panose="02040503050406030204" pitchFamily="18" charset="0"/>
                            <a:cs typeface="Times New Roman" panose="02020603050405020304" pitchFamily="18" charset="0"/>
                          </a:rPr>
                          <m:t>𝐹</m:t>
                        </m:r>
                      </m:e>
                      <m:sup>
                        <m:r>
                          <a:rPr lang="en-US" sz="2400" b="0" i="1" dirty="0" smtClean="0">
                            <a:effectLst/>
                            <a:latin typeface="Cambria Math" panose="02040503050406030204" pitchFamily="18" charset="0"/>
                            <a:cs typeface="Times New Roman" panose="02020603050405020304" pitchFamily="18" charset="0"/>
                          </a:rPr>
                          <m:t>−1</m:t>
                        </m:r>
                      </m:sup>
                    </m:sSup>
                    <m:r>
                      <a:rPr lang="en-US" sz="2400" i="1" dirty="0" smtClean="0">
                        <a:effectLst/>
                        <a:latin typeface="Cambria Math" panose="02040503050406030204" pitchFamily="18" charset="0"/>
                        <a:cs typeface="Times New Roman" panose="02020603050405020304" pitchFamily="18" charset="0"/>
                      </a:rPr>
                      <m:t>[</m:t>
                    </m:r>
                    <m:r>
                      <m:rPr>
                        <m:sty m:val="p"/>
                      </m:rPr>
                      <a:rPr lang="el-GR" sz="2400" i="0" dirty="0" smtClean="0">
                        <a:effectLst/>
                        <a:latin typeface="Cambria Math" panose="02040503050406030204" pitchFamily="18" charset="0"/>
                        <a:cs typeface="Times New Roman" panose="02020603050405020304" pitchFamily="18" charset="0"/>
                      </a:rPr>
                      <m:t>Φ</m:t>
                    </m:r>
                    <m:r>
                      <a:rPr lang="el-GR" sz="2400" i="1" dirty="0" smtClean="0">
                        <a:effectLst/>
                        <a:latin typeface="Cambria Math" panose="02040503050406030204" pitchFamily="18" charset="0"/>
                        <a:cs typeface="Times New Roman" panose="02020603050405020304" pitchFamily="18" charset="0"/>
                      </a:rPr>
                      <m:t>(</m:t>
                    </m:r>
                    <m:sSub>
                      <m:sSubPr>
                        <m:ctrlPr>
                          <a:rPr lang="en-US" sz="2400" i="1" dirty="0">
                            <a:latin typeface="Cambria Math" panose="02040503050406030204" pitchFamily="18" charset="0"/>
                            <a:cs typeface="Times New Roman" panose="02020603050405020304" pitchFamily="18" charset="0"/>
                          </a:rPr>
                        </m:ctrlPr>
                      </m:sSubPr>
                      <m:e>
                        <m:r>
                          <a:rPr lang="en-US" sz="2400" i="1" dirty="0">
                            <a:latin typeface="Cambria Math" panose="02040503050406030204" pitchFamily="18" charset="0"/>
                            <a:cs typeface="Times New Roman" panose="02020603050405020304" pitchFamily="18" charset="0"/>
                          </a:rPr>
                          <m:t>𝑊</m:t>
                        </m:r>
                      </m:e>
                      <m:sub>
                        <m:r>
                          <a:rPr lang="en-US" sz="2400" i="1" dirty="0">
                            <a:latin typeface="Cambria Math" panose="02040503050406030204" pitchFamily="18" charset="0"/>
                            <a:cs typeface="Times New Roman" panose="02020603050405020304" pitchFamily="18" charset="0"/>
                          </a:rPr>
                          <m:t>𝑡</m:t>
                        </m:r>
                      </m:sub>
                    </m:sSub>
                    <m:r>
                      <a:rPr lang="en-US" sz="2400" i="1" dirty="0" smtClean="0">
                        <a:effectLst/>
                        <a:latin typeface="Cambria Math" panose="02040503050406030204" pitchFamily="18" charset="0"/>
                        <a:cs typeface="Times New Roman" panose="02020603050405020304" pitchFamily="18" charset="0"/>
                      </a:rPr>
                      <m:t>)]</m:t>
                    </m:r>
                  </m:oMath>
                </a14:m>
                <a:r>
                  <a:rPr lang="en-US" sz="2400" dirty="0">
                    <a:effectLst/>
                    <a:latin typeface="Times New Roman" panose="02020603050405020304" pitchFamily="18" charset="0"/>
                    <a:cs typeface="Times New Roman" panose="02020603050405020304" pitchFamily="18" charset="0"/>
                  </a:rPr>
                  <a:t>, where </a:t>
                </a:r>
                <a14:m>
                  <m:oMath xmlns:m="http://schemas.openxmlformats.org/officeDocument/2006/math">
                    <m:sSup>
                      <m:sSupPr>
                        <m:ctrlPr>
                          <a:rPr lang="en-US" sz="2400" i="1" dirty="0">
                            <a:latin typeface="Cambria Math" panose="02040503050406030204" pitchFamily="18" charset="0"/>
                            <a:cs typeface="Times New Roman" panose="02020603050405020304" pitchFamily="18" charset="0"/>
                          </a:rPr>
                        </m:ctrlPr>
                      </m:sSupPr>
                      <m:e>
                        <m:r>
                          <a:rPr lang="en-US" sz="2400" i="1" dirty="0">
                            <a:latin typeface="Cambria Math" panose="02040503050406030204" pitchFamily="18" charset="0"/>
                            <a:cs typeface="Times New Roman" panose="02020603050405020304" pitchFamily="18" charset="0"/>
                          </a:rPr>
                          <m:t>𝐹</m:t>
                        </m:r>
                      </m:e>
                      <m:sup>
                        <m:r>
                          <a:rPr lang="en-US" sz="2400" i="1" dirty="0">
                            <a:latin typeface="Cambria Math" panose="02040503050406030204" pitchFamily="18" charset="0"/>
                            <a:cs typeface="Times New Roman" panose="02020603050405020304" pitchFamily="18" charset="0"/>
                          </a:rPr>
                          <m:t>−1</m:t>
                        </m:r>
                      </m:sup>
                    </m:sSup>
                    <m:r>
                      <a:rPr lang="en-US" sz="2400" i="1" dirty="0" smtClean="0">
                        <a:effectLst/>
                        <a:latin typeface="Cambria Math" panose="02040503050406030204" pitchFamily="18" charset="0"/>
                        <a:cs typeface="Times New Roman" panose="02020603050405020304" pitchFamily="18" charset="0"/>
                      </a:rPr>
                      <m:t>(</m:t>
                    </m:r>
                    <m:r>
                      <a:rPr lang="en-US" sz="2400" i="1" dirty="0" smtClean="0">
                        <a:effectLst/>
                        <a:latin typeface="Cambria Math" panose="02040503050406030204" pitchFamily="18" charset="0"/>
                        <a:cs typeface="Times New Roman" panose="02020603050405020304" pitchFamily="18" charset="0"/>
                      </a:rPr>
                      <m:t>𝑝</m:t>
                    </m:r>
                    <m:r>
                      <a:rPr lang="en-US" sz="2400" i="1" dirty="0" smtClean="0">
                        <a:effectLst/>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is the quantile function for the </a:t>
                </a:r>
                <a14:m>
                  <m:oMath xmlns:m="http://schemas.openxmlformats.org/officeDocument/2006/math">
                    <m:r>
                      <a:rPr lang="en-US" sz="2400" i="1" dirty="0" smtClean="0">
                        <a:effectLst/>
                        <a:latin typeface="Cambria Math" panose="02040503050406030204" pitchFamily="18" charset="0"/>
                        <a:cs typeface="Times New Roman" panose="02020603050405020304" pitchFamily="18" charset="0"/>
                      </a:rPr>
                      <m:t>𝑁</m:t>
                    </m:r>
                    <m:r>
                      <a:rPr lang="en-US" sz="2400" i="1" dirty="0" smtClean="0">
                        <a:effectLst/>
                        <a:latin typeface="Cambria Math" panose="02040503050406030204" pitchFamily="18" charset="0"/>
                        <a:cs typeface="Times New Roman" panose="02020603050405020304" pitchFamily="18" charset="0"/>
                      </a:rPr>
                      <m:t>(8, 8) </m:t>
                    </m:r>
                  </m:oMath>
                </a14:m>
                <a:r>
                  <a:rPr lang="en-US" sz="2400" dirty="0">
                    <a:effectLst/>
                    <a:latin typeface="Times New Roman" panose="02020603050405020304" pitchFamily="18" charset="0"/>
                    <a:cs typeface="Times New Roman" panose="02020603050405020304" pitchFamily="18" charset="0"/>
                  </a:rPr>
                  <a:t>distribution. Then we generated a marginal gamma series by the same procedure but replacing </a:t>
                </a:r>
                <a14:m>
                  <m:oMath xmlns:m="http://schemas.openxmlformats.org/officeDocument/2006/math">
                    <m:sSup>
                      <m:sSupPr>
                        <m:ctrlPr>
                          <a:rPr lang="en-US" sz="2400" i="1" dirty="0">
                            <a:latin typeface="Cambria Math" panose="02040503050406030204" pitchFamily="18" charset="0"/>
                            <a:cs typeface="Times New Roman" panose="02020603050405020304" pitchFamily="18" charset="0"/>
                          </a:rPr>
                        </m:ctrlPr>
                      </m:sSupPr>
                      <m:e>
                        <m:r>
                          <a:rPr lang="en-US" sz="2400" i="1" dirty="0">
                            <a:latin typeface="Cambria Math" panose="02040503050406030204" pitchFamily="18" charset="0"/>
                            <a:cs typeface="Times New Roman" panose="02020603050405020304" pitchFamily="18" charset="0"/>
                          </a:rPr>
                          <m:t>𝐹</m:t>
                        </m:r>
                      </m:e>
                      <m:sup>
                        <m:r>
                          <a:rPr lang="en-US" sz="2400" i="1" dirty="0">
                            <a:latin typeface="Cambria Math" panose="02040503050406030204" pitchFamily="18" charset="0"/>
                            <a:cs typeface="Times New Roman" panose="02020603050405020304" pitchFamily="18" charset="0"/>
                          </a:rPr>
                          <m:t>−1</m:t>
                        </m:r>
                      </m:sup>
                    </m:sSup>
                    <m:r>
                      <a:rPr lang="en-US" sz="2400" i="1" dirty="0">
                        <a:latin typeface="Cambria Math" panose="02040503050406030204" pitchFamily="18" charset="0"/>
                        <a:cs typeface="Times New Roman" panose="02020603050405020304" pitchFamily="18" charset="0"/>
                      </a:rPr>
                      <m:t>(</m:t>
                    </m:r>
                    <m:r>
                      <a:rPr lang="en-US" sz="2400" i="1" dirty="0">
                        <a:latin typeface="Cambria Math" panose="02040503050406030204" pitchFamily="18" charset="0"/>
                        <a:cs typeface="Times New Roman" panose="02020603050405020304" pitchFamily="18" charset="0"/>
                      </a:rPr>
                      <m:t>𝑝</m:t>
                    </m:r>
                    <m:r>
                      <a:rPr lang="en-US" sz="2400" i="1" dirty="0">
                        <a:latin typeface="Cambria Math" panose="02040503050406030204" pitchFamily="18" charset="0"/>
                        <a:cs typeface="Times New Roman" panose="02020603050405020304" pitchFamily="18" charset="0"/>
                      </a:rPr>
                      <m:t>) </m:t>
                    </m:r>
                  </m:oMath>
                </a14:m>
                <a:r>
                  <a:rPr lang="en-US" sz="2400" dirty="0">
                    <a:effectLst/>
                    <a:latin typeface="Times New Roman" panose="02020603050405020304" pitchFamily="18" charset="0"/>
                    <a:cs typeface="Times New Roman" panose="02020603050405020304" pitchFamily="18" charset="0"/>
                  </a:rPr>
                  <a:t>with the quantile function for the </a:t>
                </a:r>
                <a14:m>
                  <m:oMath xmlns:m="http://schemas.openxmlformats.org/officeDocument/2006/math">
                    <m:r>
                      <m:rPr>
                        <m:sty m:val="p"/>
                      </m:rPr>
                      <a:rPr lang="el-GR" sz="2400" i="0" dirty="0" smtClean="0">
                        <a:effectLst/>
                        <a:latin typeface="Cambria Math" panose="02040503050406030204" pitchFamily="18" charset="0"/>
                        <a:cs typeface="Times New Roman" panose="02020603050405020304" pitchFamily="18" charset="0"/>
                      </a:rPr>
                      <m:t>Γ</m:t>
                    </m:r>
                    <m:r>
                      <a:rPr lang="el-GR" sz="2400" i="1" dirty="0" smtClean="0">
                        <a:effectLst/>
                        <a:latin typeface="Cambria Math" panose="02040503050406030204" pitchFamily="18" charset="0"/>
                        <a:cs typeface="Times New Roman" panose="02020603050405020304" pitchFamily="18" charset="0"/>
                      </a:rPr>
                      <m:t>(8, 1) </m:t>
                    </m:r>
                  </m:oMath>
                </a14:m>
                <a:r>
                  <a:rPr lang="en-US" sz="2400" dirty="0">
                    <a:effectLst/>
                    <a:latin typeface="Times New Roman" panose="02020603050405020304" pitchFamily="18" charset="0"/>
                    <a:cs typeface="Times New Roman" panose="02020603050405020304" pitchFamily="18" charset="0"/>
                  </a:rPr>
                  <a:t>distribution. After the transformation to the marginal gamma distribution, the autocorrelations are </a:t>
                </a:r>
                <a14:m>
                  <m:oMath xmlns:m="http://schemas.openxmlformats.org/officeDocument/2006/math">
                    <m:r>
                      <a:rPr lang="en-US" sz="2400" i="1" dirty="0" smtClean="0">
                        <a:effectLst/>
                        <a:latin typeface="Cambria Math" panose="02040503050406030204" pitchFamily="18" charset="0"/>
                        <a:cs typeface="Times New Roman" panose="02020603050405020304" pitchFamily="18" charset="0"/>
                      </a:rPr>
                      <m:t>{−0.884, −0.686, −0.389, −0.033, 0.327, 0.639, 0.861}. </m:t>
                    </m:r>
                  </m:oMath>
                </a14:m>
                <a:endParaRPr lang="en-US" sz="2400" dirty="0">
                  <a:effectLst/>
                  <a:latin typeface="Times New Roman" panose="02020603050405020304" pitchFamily="18" charset="0"/>
                  <a:cs typeface="Times New Roman" panose="02020603050405020304" pitchFamily="18" charset="0"/>
                </a:endParaRPr>
              </a:p>
              <a:p>
                <a:r>
                  <a:rPr lang="en-US" sz="2400" dirty="0">
                    <a:effectLst/>
                    <a:latin typeface="Times New Roman" panose="02020603050405020304" pitchFamily="18" charset="0"/>
                    <a:cs typeface="Times New Roman" panose="02020603050405020304" pitchFamily="18" charset="0"/>
                  </a:rPr>
                  <a:t>	For our evaluation of size, we generated 1000 samples for each scheme, and tested that each sample indeed adhered to the distribution family </a:t>
                </a:r>
                <a:r>
                  <a:rPr lang="en-US" sz="2400" dirty="0">
                    <a:latin typeface="Times New Roman" panose="02020603050405020304" pitchFamily="18" charset="0"/>
                    <a:cs typeface="Times New Roman" panose="02020603050405020304" pitchFamily="18" charset="0"/>
                  </a:rPr>
                  <a:t>from which it was generated. U</a:t>
                </a:r>
                <a:r>
                  <a:rPr lang="en-US" sz="2400" dirty="0">
                    <a:effectLst/>
                    <a:latin typeface="Times New Roman" panose="02020603050405020304" pitchFamily="18" charset="0"/>
                    <a:cs typeface="Times New Roman" panose="02020603050405020304" pitchFamily="18" charset="0"/>
                  </a:rPr>
                  <a:t>sing the </a:t>
                </a:r>
                <a:r>
                  <a:rPr lang="en-US" sz="2400" i="1" dirty="0">
                    <a:effectLst/>
                    <a:latin typeface="Times New Roman" panose="02020603050405020304" pitchFamily="18" charset="0"/>
                    <a:cs typeface="Times New Roman" panose="02020603050405020304" pitchFamily="18" charset="0"/>
                  </a:rPr>
                  <a:t>qqplotr</a:t>
                </a:r>
                <a:r>
                  <a:rPr lang="en-US" sz="2400" dirty="0">
                    <a:effectLst/>
                    <a:latin typeface="Times New Roman" panose="02020603050405020304" pitchFamily="18" charset="0"/>
                    <a:cs typeface="Times New Roman" panose="02020603050405020304" pitchFamily="18" charset="0"/>
                  </a:rPr>
                  <a:t> and </a:t>
                </a:r>
                <a:r>
                  <a:rPr lang="en-US" sz="2400" i="1" dirty="0">
                    <a:effectLst/>
                    <a:latin typeface="Times New Roman" panose="02020603050405020304" pitchFamily="18" charset="0"/>
                    <a:cs typeface="Times New Roman" panose="02020603050405020304" pitchFamily="18" charset="0"/>
                  </a:rPr>
                  <a:t>ggplot2</a:t>
                </a:r>
                <a:r>
                  <a:rPr lang="en-US" sz="2400" dirty="0">
                    <a:effectLst/>
                    <a:latin typeface="Times New Roman" panose="02020603050405020304" pitchFamily="18" charset="0"/>
                    <a:cs typeface="Times New Roman" panose="02020603050405020304" pitchFamily="18" charset="0"/>
                  </a:rPr>
                  <a:t> packages (</a:t>
                </a:r>
                <a:r>
                  <a:rPr lang="en-US" sz="2400" dirty="0">
                    <a:solidFill>
                      <a:srgbClr val="0000FF"/>
                    </a:solidFill>
                    <a:effectLst/>
                    <a:latin typeface="Times New Roman" panose="02020603050405020304" pitchFamily="18" charset="0"/>
                    <a:cs typeface="Times New Roman" panose="02020603050405020304" pitchFamily="18" charset="0"/>
                  </a:rPr>
                  <a:t>Almeida et al.</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2018</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Wickham</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2016</a:t>
                </a:r>
                <a:r>
                  <a:rPr lang="en-US" sz="2400" dirty="0">
                    <a:effectLst/>
                    <a:latin typeface="Times New Roman" panose="02020603050405020304" pitchFamily="18" charset="0"/>
                    <a:cs typeface="Times New Roman" panose="02020603050405020304" pitchFamily="18" charset="0"/>
                  </a:rPr>
                  <a:t>), we constructed Q-Q plots of the distribution of the p-values to see if they are uniformly distributed (Figures </a:t>
                </a:r>
                <a:r>
                  <a:rPr lang="en-US" sz="2400" dirty="0">
                    <a:solidFill>
                      <a:srgbClr val="0000FF"/>
                    </a:solidFill>
                    <a:effectLst/>
                    <a:latin typeface="Times New Roman" panose="02020603050405020304" pitchFamily="18" charset="0"/>
                    <a:cs typeface="Times New Roman" panose="02020603050405020304" pitchFamily="18" charset="0"/>
                  </a:rPr>
                  <a:t>1</a:t>
                </a:r>
                <a:r>
                  <a:rPr lang="en-US" sz="2400" dirty="0">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and 3</a:t>
                </a:r>
                <a:r>
                  <a:rPr lang="en-US" sz="2400" dirty="0">
                    <a:effectLs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A uniform </a:t>
                </a:r>
                <a:r>
                  <a:rPr lang="en-US" sz="2400" dirty="0">
                    <a:effectLst/>
                    <a:latin typeface="Times New Roman" panose="02020603050405020304" pitchFamily="18" charset="0"/>
                    <a:cs typeface="Times New Roman" panose="02020603050405020304" pitchFamily="18" charset="0"/>
                  </a:rPr>
                  <a:t>distribution of the p-values indicates that under the null hypothesis, our method will only reject the </a:t>
                </a:r>
                <a14:m>
                  <m:oMath xmlns:m="http://schemas.openxmlformats.org/officeDocument/2006/math">
                    <m:sSub>
                      <m:sSubPr>
                        <m:ctrlPr>
                          <a:rPr lang="en-US" sz="2400" i="1" smtClean="0">
                            <a:effectLst/>
                            <a:latin typeface="Cambria Math" panose="02040503050406030204" pitchFamily="18" charset="0"/>
                            <a:cs typeface="Times New Roman" panose="02020603050405020304" pitchFamily="18" charset="0"/>
                          </a:rPr>
                        </m:ctrlPr>
                      </m:sSubPr>
                      <m:e>
                        <m:r>
                          <a:rPr lang="en-US" sz="2400" b="0" i="1" smtClean="0">
                            <a:effectLst/>
                            <a:latin typeface="Cambria Math" panose="02040503050406030204" pitchFamily="18" charset="0"/>
                            <a:cs typeface="Times New Roman" panose="02020603050405020304" pitchFamily="18" charset="0"/>
                          </a:rPr>
                          <m:t>𝐻</m:t>
                        </m:r>
                      </m:e>
                      <m:sub>
                        <m:r>
                          <a:rPr lang="en-US" sz="2400" b="0" i="1" smtClean="0">
                            <a:effectLst/>
                            <a:latin typeface="Cambria Math" panose="02040503050406030204" pitchFamily="18" charset="0"/>
                            <a:cs typeface="Times New Roman" panose="02020603050405020304" pitchFamily="18" charset="0"/>
                          </a:rPr>
                          <m:t>0</m:t>
                        </m:r>
                      </m:sub>
                    </m:sSub>
                  </m:oMath>
                </a14:m>
                <a:r>
                  <a:rPr lang="en-US" sz="2400" dirty="0">
                    <a:effectLst/>
                    <a:latin typeface="Times New Roman" panose="02020603050405020304" pitchFamily="18" charset="0"/>
                    <a:cs typeface="Times New Roman" panose="02020603050405020304" pitchFamily="18" charset="0"/>
                  </a:rPr>
                  <a:t> at a rate of </a:t>
                </a:r>
                <a14:m>
                  <m:oMath xmlns:m="http://schemas.openxmlformats.org/officeDocument/2006/math">
                    <m:r>
                      <a:rPr lang="el-GR" sz="2400" i="1" smtClean="0">
                        <a:effectLst/>
                        <a:latin typeface="Cambria Math" panose="02040503050406030204" pitchFamily="18" charset="0"/>
                        <a:cs typeface="Times New Roman" panose="02020603050405020304" pitchFamily="18" charset="0"/>
                      </a:rPr>
                      <m:t>𝛼</m:t>
                    </m:r>
                  </m:oMath>
                </a14:m>
                <a:r>
                  <a:rPr lang="el-GR" sz="2400" dirty="0">
                    <a:effectLst/>
                    <a:latin typeface="Times New Roman" panose="02020603050405020304" pitchFamily="18" charset="0"/>
                    <a:cs typeface="Times New Roman" panose="02020603050405020304" pitchFamily="18" charset="0"/>
                  </a:rPr>
                  <a:t>. </a:t>
                </a:r>
                <a:r>
                  <a:rPr lang="en-US" sz="2400" dirty="0">
                    <a:effectLst/>
                    <a:latin typeface="Times New Roman" panose="02020603050405020304" pitchFamily="18" charset="0"/>
                    <a:cs typeface="Times New Roman" panose="02020603050405020304" pitchFamily="18" charset="0"/>
                  </a:rPr>
                  <a:t>Zoomed-in plots for probabilities between 0 and 0.1 are also </a:t>
                </a:r>
                <a:r>
                  <a:rPr lang="en-US" sz="2400" dirty="0">
                    <a:latin typeface="Times New Roman" panose="02020603050405020304" pitchFamily="18" charset="0"/>
                    <a:cs typeface="Times New Roman" panose="02020603050405020304" pitchFamily="18" charset="0"/>
                  </a:rPr>
                  <a:t>provided (Figures </a:t>
                </a:r>
                <a:r>
                  <a:rPr lang="en-US" sz="2400" dirty="0">
                    <a:solidFill>
                      <a:srgbClr val="0000FF"/>
                    </a:solidFill>
                    <a:latin typeface="Times New Roman" panose="02020603050405020304" pitchFamily="18" charset="0"/>
                    <a:cs typeface="Times New Roman" panose="02020603050405020304" pitchFamily="18" charset="0"/>
                  </a:rPr>
                  <a:t>2</a:t>
                </a:r>
                <a:r>
                  <a:rPr lang="en-US" sz="2400" dirty="0">
                    <a:latin typeface="Times New Roman" panose="02020603050405020304" pitchFamily="18" charset="0"/>
                    <a:cs typeface="Times New Roman" panose="02020603050405020304" pitchFamily="18" charset="0"/>
                  </a:rPr>
                  <a:t> </a:t>
                </a:r>
                <a:r>
                  <a:rPr lang="en-US" sz="2400" dirty="0">
                    <a:solidFill>
                      <a:srgbClr val="0000FF"/>
                    </a:solidFill>
                    <a:latin typeface="Times New Roman" panose="02020603050405020304" pitchFamily="18" charset="0"/>
                    <a:cs typeface="Times New Roman" panose="02020603050405020304" pitchFamily="18" charset="0"/>
                  </a:rPr>
                  <a:t>and 4</a:t>
                </a:r>
                <a:r>
                  <a:rPr lang="en-US" sz="2400" dirty="0">
                    <a:latin typeface="Times New Roman" panose="02020603050405020304" pitchFamily="18" charset="0"/>
                    <a:cs typeface="Times New Roman" panose="02020603050405020304" pitchFamily="18" charset="0"/>
                  </a:rPr>
                  <a:t>), </a:t>
                </a:r>
                <a:r>
                  <a:rPr lang="en-US" sz="2400" dirty="0">
                    <a:effectLst/>
                    <a:latin typeface="Times New Roman" panose="02020603050405020304" pitchFamily="18" charset="0"/>
                    <a:cs typeface="Times New Roman" panose="02020603050405020304" pitchFamily="18" charset="0"/>
                  </a:rPr>
                  <a:t>as that is the most common range for significance levels </a:t>
                </a:r>
                <a14:m>
                  <m:oMath xmlns:m="http://schemas.openxmlformats.org/officeDocument/2006/math">
                    <m:r>
                      <a:rPr lang="el-GR" sz="2400" i="1" smtClean="0">
                        <a:effectLst/>
                        <a:latin typeface="Cambria Math" panose="02040503050406030204" pitchFamily="18" charset="0"/>
                        <a:cs typeface="Times New Roman" panose="02020603050405020304" pitchFamily="18" charset="0"/>
                      </a:rPr>
                      <m:t>𝛼</m:t>
                    </m:r>
                  </m:oMath>
                </a14:m>
                <a:r>
                  <a:rPr lang="el-GR" sz="2400" dirty="0">
                    <a:effectLst/>
                    <a:latin typeface="Times New Roman" panose="02020603050405020304" pitchFamily="18" charset="0"/>
                    <a:cs typeface="Times New Roman" panose="02020603050405020304" pitchFamily="18" charset="0"/>
                  </a:rPr>
                  <a:t>. </a:t>
                </a:r>
                <a:r>
                  <a:rPr lang="en-US" sz="2400" dirty="0">
                    <a:latin typeface="Times New Roman" panose="02020603050405020304" pitchFamily="18" charset="0"/>
                    <a:cs typeface="Times New Roman" panose="02020603050405020304" pitchFamily="18" charset="0"/>
                  </a:rPr>
                  <a:t>Kendall’s</a:t>
                </a:r>
                <a14:m>
                  <m:oMath xmlns:m="http://schemas.openxmlformats.org/officeDocument/2006/math">
                    <m:r>
                      <a:rPr lang="en-US" sz="2400" i="1" dirty="0" smtClean="0">
                        <a:latin typeface="Cambria Math" panose="02040503050406030204" pitchFamily="18" charset="0"/>
                        <a:cs typeface="Times New Roman" panose="02020603050405020304" pitchFamily="18" charset="0"/>
                      </a:rPr>
                      <m:t> </m:t>
                    </m:r>
                    <m:r>
                      <a:rPr lang="el-GR" sz="2400" i="1" dirty="0">
                        <a:latin typeface="Cambria Math" panose="02040503050406030204" pitchFamily="18" charset="0"/>
                        <a:cs typeface="Times New Roman" panose="02020603050405020304" pitchFamily="18" charset="0"/>
                      </a:rPr>
                      <m:t>𝜏</m:t>
                    </m:r>
                    <m:r>
                      <a:rPr lang="el-GR" sz="2400" i="1" dirty="0">
                        <a:latin typeface="Cambria Math" panose="02040503050406030204" pitchFamily="18" charset="0"/>
                        <a:cs typeface="Times New Roman" panose="02020603050405020304" pitchFamily="18" charset="0"/>
                      </a:rPr>
                      <m:t> </m:t>
                    </m:r>
                  </m:oMath>
                </a14:m>
                <a:r>
                  <a:rPr lang="en-US" sz="2400" dirty="0">
                    <a:latin typeface="Times New Roman" panose="02020603050405020304" pitchFamily="18" charset="0"/>
                    <a:cs typeface="Times New Roman" panose="02020603050405020304" pitchFamily="18" charset="0"/>
                  </a:rPr>
                  <a:t>was chosen as a measure of serial dependence as it does not vary between two different marginal distributions. </a:t>
                </a:r>
              </a:p>
              <a:p>
                <a:r>
                  <a:rPr lang="en-US" sz="2400" dirty="0">
                    <a:latin typeface="Times New Roman" panose="02020603050405020304" pitchFamily="18" charset="0"/>
                    <a:cs typeface="Times New Roman" panose="02020603050405020304" pitchFamily="18" charset="0"/>
                  </a:rPr>
                  <a:t>	</a:t>
                </a:r>
                <a:r>
                  <a:rPr lang="en-US" sz="2400" dirty="0">
                    <a:effectLst/>
                    <a:latin typeface="Times New Roman" panose="02020603050405020304" pitchFamily="18" charset="0"/>
                    <a:cs typeface="Times New Roman" panose="02020603050405020304" pitchFamily="18" charset="0"/>
                  </a:rPr>
                  <a:t>For our evaluation of power, we tested that each sample adhered to a different distribution family. If the sample was </a:t>
                </a:r>
                <a14:m>
                  <m:oMath xmlns:m="http://schemas.openxmlformats.org/officeDocument/2006/math">
                    <m:r>
                      <a:rPr lang="en-US" sz="2400" i="1" dirty="0" smtClean="0">
                        <a:effectLst/>
                        <a:latin typeface="Cambria Math" panose="02040503050406030204" pitchFamily="18" charset="0"/>
                        <a:cs typeface="Times New Roman" panose="02020603050405020304" pitchFamily="18" charset="0"/>
                      </a:rPr>
                      <m:t>𝑁</m:t>
                    </m:r>
                    <m:r>
                      <a:rPr lang="en-US" sz="2400" i="1" dirty="0" smtClean="0">
                        <a:effectLst/>
                        <a:latin typeface="Cambria Math" panose="02040503050406030204" pitchFamily="18" charset="0"/>
                        <a:cs typeface="Times New Roman" panose="02020603050405020304" pitchFamily="18" charset="0"/>
                      </a:rPr>
                      <m:t>(8, 8)</m:t>
                    </m:r>
                  </m:oMath>
                </a14:m>
                <a:r>
                  <a:rPr lang="en-US" sz="2400" dirty="0">
                    <a:effectLst/>
                    <a:latin typeface="Times New Roman" panose="02020603050405020304" pitchFamily="18" charset="0"/>
                    <a:cs typeface="Times New Roman" panose="02020603050405020304" pitchFamily="18" charset="0"/>
                  </a:rPr>
                  <a:t>, we tested that it was gamma distributed, and if the sample was </a:t>
                </a:r>
                <a14:m>
                  <m:oMath xmlns:m="http://schemas.openxmlformats.org/officeDocument/2006/math">
                    <m:r>
                      <m:rPr>
                        <m:sty m:val="p"/>
                      </m:rPr>
                      <a:rPr lang="el-GR" sz="2400" dirty="0">
                        <a:latin typeface="Cambria Math" panose="02040503050406030204" pitchFamily="18" charset="0"/>
                        <a:cs typeface="Times New Roman" panose="02020603050405020304" pitchFamily="18" charset="0"/>
                      </a:rPr>
                      <m:t>Γ</m:t>
                    </m:r>
                    <m:r>
                      <a:rPr lang="el-GR" sz="2400" i="1" dirty="0">
                        <a:latin typeface="Cambria Math" panose="02040503050406030204" pitchFamily="18" charset="0"/>
                        <a:cs typeface="Times New Roman" panose="02020603050405020304" pitchFamily="18" charset="0"/>
                      </a:rPr>
                      <m:t>(8,1)</m:t>
                    </m:r>
                  </m:oMath>
                </a14:m>
                <a:r>
                  <a:rPr lang="en-US" sz="2400" dirty="0">
                    <a:effectLst/>
                    <a:latin typeface="Times New Roman" panose="02020603050405020304" pitchFamily="18" charset="0"/>
                    <a:cs typeface="Times New Roman" panose="02020603050405020304" pitchFamily="18" charset="0"/>
                  </a:rPr>
                  <a:t>, we tested that it was normal. We again used the </a:t>
                </a:r>
                <a:r>
                  <a:rPr lang="en-US" sz="2400" i="1" dirty="0">
                    <a:effectLst/>
                    <a:latin typeface="Times New Roman" panose="02020603050405020304" pitchFamily="18" charset="0"/>
                    <a:cs typeface="Times New Roman" panose="02020603050405020304" pitchFamily="18" charset="0"/>
                  </a:rPr>
                  <a:t>ggplot2 </a:t>
                </a:r>
                <a:r>
                  <a:rPr lang="en-US" sz="2400" dirty="0">
                    <a:effectLst/>
                    <a:latin typeface="Times New Roman" panose="02020603050405020304" pitchFamily="18" charset="0"/>
                    <a:cs typeface="Times New Roman" panose="02020603050405020304" pitchFamily="18" charset="0"/>
                  </a:rPr>
                  <a:t>package (</a:t>
                </a:r>
                <a:r>
                  <a:rPr lang="en-US" sz="2400" dirty="0">
                    <a:solidFill>
                      <a:srgbClr val="0000FF"/>
                    </a:solidFill>
                    <a:effectLst/>
                    <a:latin typeface="Times New Roman" panose="02020603050405020304" pitchFamily="18" charset="0"/>
                    <a:cs typeface="Times New Roman" panose="02020603050405020304" pitchFamily="18" charset="0"/>
                  </a:rPr>
                  <a:t>Wickham</a:t>
                </a:r>
                <a:r>
                  <a:rPr lang="en-US" sz="2400" dirty="0">
                    <a:effectLst/>
                    <a:latin typeface="Times New Roman" panose="02020603050405020304" pitchFamily="18" charset="0"/>
                    <a:cs typeface="Times New Roman" panose="02020603050405020304" pitchFamily="18" charset="0"/>
                  </a:rPr>
                  <a:t>, </a:t>
                </a:r>
                <a:r>
                  <a:rPr lang="en-US" sz="2400" dirty="0">
                    <a:solidFill>
                      <a:srgbClr val="0000FF"/>
                    </a:solidFill>
                    <a:effectLst/>
                    <a:latin typeface="Times New Roman" panose="02020603050405020304" pitchFamily="18" charset="0"/>
                    <a:cs typeface="Times New Roman" panose="02020603050405020304" pitchFamily="18" charset="0"/>
                  </a:rPr>
                  <a:t>2016</a:t>
                </a:r>
                <a:r>
                  <a:rPr lang="en-US" sz="2400" dirty="0">
                    <a:effectLst/>
                    <a:latin typeface="Times New Roman" panose="02020603050405020304" pitchFamily="18" charset="0"/>
                    <a:cs typeface="Times New Roman" panose="02020603050405020304" pitchFamily="18" charset="0"/>
                  </a:rPr>
                  <a:t>) to establish the rejection rate’s relationship with the strength of serial dependence, whether the dependence is negative or positive, the length of the series, and the marginal distribution (Figure </a:t>
                </a:r>
                <a:r>
                  <a:rPr lang="en-US" sz="2400" dirty="0">
                    <a:solidFill>
                      <a:srgbClr val="0000FF"/>
                    </a:solidFill>
                    <a:effectLst/>
                    <a:latin typeface="Times New Roman" panose="02020603050405020304" pitchFamily="18" charset="0"/>
                    <a:cs typeface="Times New Roman" panose="02020603050405020304" pitchFamily="18" charset="0"/>
                  </a:rPr>
                  <a:t>5</a:t>
                </a:r>
                <a:r>
                  <a:rPr lang="en-US" sz="2400" dirty="0">
                    <a:solidFill>
                      <a:schemeClr val="tx1"/>
                    </a:solidFill>
                    <a:effectLst/>
                    <a:latin typeface="Times New Roman" panose="02020603050405020304" pitchFamily="18" charset="0"/>
                    <a:cs typeface="Times New Roman" panose="02020603050405020304" pitchFamily="18" charset="0"/>
                  </a:rPr>
                  <a:t>)</a:t>
                </a:r>
                <a:r>
                  <a:rPr lang="en-US" sz="2400" dirty="0">
                    <a:effectLst/>
                    <a:latin typeface="Times New Roman" panose="02020603050405020304" pitchFamily="18" charset="0"/>
                    <a:cs typeface="Times New Roman" panose="02020603050405020304" pitchFamily="18" charset="0"/>
                  </a:rPr>
                  <a:t>. We rejected </a:t>
                </a:r>
                <a14:m>
                  <m:oMath xmlns:m="http://schemas.openxmlformats.org/officeDocument/2006/math">
                    <m:sSub>
                      <m:sSubPr>
                        <m:ctrlPr>
                          <a:rPr lang="en-US" sz="2400" i="1">
                            <a:latin typeface="Cambria Math" panose="02040503050406030204" pitchFamily="18" charset="0"/>
                            <a:cs typeface="Times New Roman" panose="02020603050405020304" pitchFamily="18" charset="0"/>
                          </a:rPr>
                        </m:ctrlPr>
                      </m:sSubPr>
                      <m:e>
                        <m:r>
                          <a:rPr lang="en-US" sz="2400" i="1">
                            <a:latin typeface="Cambria Math" panose="02040503050406030204" pitchFamily="18" charset="0"/>
                            <a:cs typeface="Times New Roman" panose="02020603050405020304" pitchFamily="18" charset="0"/>
                          </a:rPr>
                          <m:t>𝐻</m:t>
                        </m:r>
                      </m:e>
                      <m:sub>
                        <m:r>
                          <a:rPr lang="en-US" sz="2400" i="1">
                            <a:latin typeface="Cambria Math" panose="02040503050406030204" pitchFamily="18" charset="0"/>
                            <a:cs typeface="Times New Roman" panose="02020603050405020304" pitchFamily="18" charset="0"/>
                          </a:rPr>
                          <m:t>0</m:t>
                        </m:r>
                      </m:sub>
                    </m:sSub>
                  </m:oMath>
                </a14:m>
                <a:r>
                  <a:rPr lang="en-US" sz="2400" dirty="0">
                    <a:effectLst/>
                    <a:latin typeface="Times New Roman" panose="02020603050405020304" pitchFamily="18" charset="0"/>
                    <a:cs typeface="Times New Roman" panose="02020603050405020304" pitchFamily="18" charset="0"/>
                  </a:rPr>
                  <a:t> if the p-value was less than 0.05.</a:t>
                </a:r>
              </a:p>
              <a:p>
                <a:r>
                  <a:rPr lang="en-US" sz="2400" dirty="0">
                    <a:latin typeface="Times New Roman" panose="02020603050405020304" pitchFamily="18" charset="0"/>
                    <a:cs typeface="Times New Roman" panose="02020603050405020304" pitchFamily="18" charset="0"/>
                  </a:rPr>
                  <a:t>	Our simulation studies suggest that 1) the</a:t>
                </a:r>
                <a:r>
                  <a:rPr lang="en-US" sz="2400" b="0" i="0" u="none" strike="noStrike" dirty="0">
                    <a:solidFill>
                      <a:srgbClr val="000000"/>
                    </a:solidFill>
                    <a:effectLst/>
                    <a:highlight>
                      <a:srgbClr val="FFFFFF"/>
                    </a:highlight>
                    <a:latin typeface="Times New Roman" panose="02020603050405020304" pitchFamily="18" charset="0"/>
                    <a:cs typeface="Times New Roman" panose="02020603050405020304" pitchFamily="18" charset="0"/>
                  </a:rPr>
                  <a:t> test maintains its size, and 2) its power is substantial, given that the dependence is not too strong for a given sample size.</a:t>
                </a:r>
                <a:endParaRPr lang="el-GR" sz="2400" dirty="0">
                  <a:effectLst/>
                  <a:latin typeface="Times New Roman" panose="02020603050405020304" pitchFamily="18" charset="0"/>
                  <a:cs typeface="Times New Roman" panose="02020603050405020304" pitchFamily="18" charset="0"/>
                </a:endParaRPr>
              </a:p>
            </p:txBody>
          </p:sp>
        </mc:Choice>
        <mc:Fallback>
          <p:sp>
            <p:nvSpPr>
              <p:cNvPr id="79" name="TextBox 78">
                <a:extLst>
                  <a:ext uri="{FF2B5EF4-FFF2-40B4-BE49-F238E27FC236}">
                    <a16:creationId xmlns:a16="http://schemas.microsoft.com/office/drawing/2014/main" id="{E32CE4B2-AA75-B2AC-1405-573CECE58822}"/>
                  </a:ext>
                </a:extLst>
              </p:cNvPr>
              <p:cNvSpPr txBox="1">
                <a:spLocks noRot="1" noChangeAspect="1" noMove="1" noResize="1" noEditPoints="1" noAdjustHandles="1" noChangeArrowheads="1" noChangeShapeType="1" noTextEdit="1"/>
              </p:cNvSpPr>
              <p:nvPr/>
            </p:nvSpPr>
            <p:spPr>
              <a:xfrm>
                <a:off x="31988309" y="4266611"/>
                <a:ext cx="11588229" cy="12280285"/>
              </a:xfrm>
              <a:prstGeom prst="rect">
                <a:avLst/>
              </a:prstGeom>
              <a:blipFill>
                <a:blip r:embed="rId36"/>
                <a:stretch>
                  <a:fillRect l="-766" t="-414" r="-1422"/>
                </a:stretch>
              </a:blipFill>
            </p:spPr>
            <p:txBody>
              <a:bodyPr/>
              <a:lstStyle/>
              <a:p>
                <a:r>
                  <a:rPr lang="en-US">
                    <a:noFill/>
                  </a:rPr>
                  <a:t> </a:t>
                </a:r>
              </a:p>
            </p:txBody>
          </p:sp>
        </mc:Fallback>
      </mc:AlternateContent>
      <p:sp>
        <p:nvSpPr>
          <p:cNvPr id="80" name="TextBox 79">
            <a:extLst>
              <a:ext uri="{FF2B5EF4-FFF2-40B4-BE49-F238E27FC236}">
                <a16:creationId xmlns:a16="http://schemas.microsoft.com/office/drawing/2014/main" id="{B446B3A7-9BFD-E762-C84E-1468910CAE19}"/>
              </a:ext>
            </a:extLst>
          </p:cNvPr>
          <p:cNvSpPr txBox="1"/>
          <p:nvPr/>
        </p:nvSpPr>
        <p:spPr>
          <a:xfrm>
            <a:off x="32052160" y="3667090"/>
            <a:ext cx="11588229" cy="584775"/>
          </a:xfrm>
          <a:prstGeom prst="rect">
            <a:avLst/>
          </a:prstGeom>
          <a:solidFill>
            <a:srgbClr val="1C4586"/>
          </a:solidFill>
        </p:spPr>
        <p:txBody>
          <a:bodyPr wrap="square" rtlCol="0">
            <a:spAutoFit/>
          </a:bodyPr>
          <a:lstStyle/>
          <a:p>
            <a:r>
              <a:rPr lang="en-US" sz="3200" dirty="0">
                <a:solidFill>
                  <a:schemeClr val="bg1"/>
                </a:solidFill>
                <a:latin typeface="Georgia" panose="02040502050405020303" pitchFamily="18" charset="0"/>
                <a:cs typeface="Times New Roman" panose="02020603050405020304" pitchFamily="18" charset="0"/>
              </a:rPr>
              <a:t>Creation of Figures</a:t>
            </a:r>
          </a:p>
        </p:txBody>
      </p:sp>
      <p:sp>
        <p:nvSpPr>
          <p:cNvPr id="81" name="TextBox 80">
            <a:extLst>
              <a:ext uri="{FF2B5EF4-FFF2-40B4-BE49-F238E27FC236}">
                <a16:creationId xmlns:a16="http://schemas.microsoft.com/office/drawing/2014/main" id="{28A77052-CCFD-F753-0016-40E638E26591}"/>
              </a:ext>
            </a:extLst>
          </p:cNvPr>
          <p:cNvSpPr txBox="1"/>
          <p:nvPr/>
        </p:nvSpPr>
        <p:spPr>
          <a:xfrm>
            <a:off x="32028985" y="16036621"/>
            <a:ext cx="11588229" cy="584775"/>
          </a:xfrm>
          <a:prstGeom prst="rect">
            <a:avLst/>
          </a:prstGeom>
          <a:solidFill>
            <a:srgbClr val="1C4586"/>
          </a:solidFill>
        </p:spPr>
        <p:txBody>
          <a:bodyPr wrap="square" rtlCol="0">
            <a:spAutoFit/>
          </a:bodyPr>
          <a:lstStyle/>
          <a:p>
            <a:r>
              <a:rPr lang="en-US" sz="3200" dirty="0">
                <a:solidFill>
                  <a:schemeClr val="bg1"/>
                </a:solidFill>
                <a:latin typeface="Georgia" panose="02040502050405020303" pitchFamily="18" charset="0"/>
                <a:cs typeface="Times New Roman" panose="02020603050405020304" pitchFamily="18" charset="0"/>
              </a:rPr>
              <a:t>Real Data Analysis</a:t>
            </a:r>
          </a:p>
        </p:txBody>
      </p:sp>
      <p:sp>
        <p:nvSpPr>
          <p:cNvPr id="82" name="TextBox 81">
            <a:extLst>
              <a:ext uri="{FF2B5EF4-FFF2-40B4-BE49-F238E27FC236}">
                <a16:creationId xmlns:a16="http://schemas.microsoft.com/office/drawing/2014/main" id="{0235A150-DA12-DDE3-8C00-D5E494302E41}"/>
              </a:ext>
            </a:extLst>
          </p:cNvPr>
          <p:cNvSpPr txBox="1"/>
          <p:nvPr/>
        </p:nvSpPr>
        <p:spPr>
          <a:xfrm>
            <a:off x="32052160" y="30079285"/>
            <a:ext cx="11588229" cy="584775"/>
          </a:xfrm>
          <a:prstGeom prst="rect">
            <a:avLst/>
          </a:prstGeom>
          <a:solidFill>
            <a:srgbClr val="1C4586"/>
          </a:solidFill>
        </p:spPr>
        <p:txBody>
          <a:bodyPr wrap="square" rtlCol="0">
            <a:spAutoFit/>
          </a:bodyPr>
          <a:lstStyle/>
          <a:p>
            <a:r>
              <a:rPr lang="en-US" sz="3200" dirty="0">
                <a:solidFill>
                  <a:schemeClr val="bg1"/>
                </a:solidFill>
                <a:latin typeface="Georgia" panose="02040502050405020303" pitchFamily="18" charset="0"/>
                <a:cs typeface="Times New Roman" panose="02020603050405020304" pitchFamily="18" charset="0"/>
              </a:rPr>
              <a:t>Concluding Remarks</a:t>
            </a:r>
          </a:p>
        </p:txBody>
      </p:sp>
      <p:pic>
        <p:nvPicPr>
          <p:cNvPr id="1026" name="Picture 2" descr="Excellence in Statistical Science">
            <a:extLst>
              <a:ext uri="{FF2B5EF4-FFF2-40B4-BE49-F238E27FC236}">
                <a16:creationId xmlns:a16="http://schemas.microsoft.com/office/drawing/2014/main" id="{7A6129C0-6395-39B6-872B-04AFA6624C25}"/>
              </a:ext>
            </a:extLst>
          </p:cNvPr>
          <p:cNvPicPr>
            <a:picLocks noChangeAspect="1" noChangeArrowheads="1"/>
          </p:cNvPicPr>
          <p:nvPr/>
        </p:nvPicPr>
        <p:blipFill>
          <a:blip r:embed="rId37">
            <a:extLst>
              <a:ext uri="{28A0092B-C50C-407E-A947-70E740481C1C}">
                <a14:useLocalDpi xmlns:a14="http://schemas.microsoft.com/office/drawing/2010/main" val="0"/>
              </a:ext>
            </a:extLst>
          </a:blip>
          <a:srcRect/>
          <a:stretch>
            <a:fillRect/>
          </a:stretch>
        </p:blipFill>
        <p:spPr bwMode="auto">
          <a:xfrm>
            <a:off x="38021326" y="297842"/>
            <a:ext cx="5308067" cy="3308197"/>
          </a:xfrm>
          <a:prstGeom prst="rect">
            <a:avLst/>
          </a:prstGeom>
          <a:noFill/>
          <a:extLst>
            <a:ext uri="{909E8E84-426E-40DD-AFC4-6F175D3DCCD1}">
              <a14:hiddenFill xmlns:a14="http://schemas.microsoft.com/office/drawing/2010/main">
                <a:solidFill>
                  <a:srgbClr val="FFFFFF"/>
                </a:solidFill>
              </a14:hiddenFill>
            </a:ext>
          </a:extLst>
        </p:spPr>
      </p:pic>
      <p:pic>
        <p:nvPicPr>
          <p:cNvPr id="85" name="Picture 84">
            <a:extLst>
              <a:ext uri="{FF2B5EF4-FFF2-40B4-BE49-F238E27FC236}">
                <a16:creationId xmlns:a16="http://schemas.microsoft.com/office/drawing/2014/main" id="{80C025FD-D7DC-FE36-6EEA-6D115E6B28F2}"/>
              </a:ext>
            </a:extLst>
          </p:cNvPr>
          <p:cNvPicPr>
            <a:picLocks noChangeAspect="1"/>
          </p:cNvPicPr>
          <p:nvPr/>
        </p:nvPicPr>
        <p:blipFill>
          <a:blip r:embed="rId23"/>
          <a:stretch>
            <a:fillRect/>
          </a:stretch>
        </p:blipFill>
        <p:spPr>
          <a:xfrm>
            <a:off x="18703959" y="7655249"/>
            <a:ext cx="6476472" cy="678985"/>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5569</TotalTime>
  <Words>1828</Words>
  <Application>Microsoft Macintosh PowerPoint</Application>
  <PresentationFormat>Custom</PresentationFormat>
  <Paragraphs>68</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Cambria Math</vt:lpstr>
      <vt:lpstr>CMMI12</vt:lpstr>
      <vt:lpstr>Georgia</vt:lpstr>
      <vt:lpstr>Times New Roman</vt:lpstr>
      <vt:lpstr>Simple Light</vt:lpstr>
      <vt:lpstr>Nonparametric Bootstrap Kolmogorov-Smirnov Goodness-of-Fit Test for Marginal Distributions of Stationary Time Series Mathew Chandy1, Elizabeth Schifano1, Jun Yan1, Xianyang Zhang2 1 University of Connecticut; 2 Texas A&amp;M University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Nonparametric Bootstrap Kolmogorov-Smirnov Goodness-of-Fit Test for Marginal Distributions of Stationary Time Series Mathew Chandy1, Jun Yan1, Xianyang Zhang2, Elizabeth Schifano1 1 University of Connecticut; 2 Texas A&amp;M University</dc:title>
  <cp:lastModifiedBy>Chandy, Mathew</cp:lastModifiedBy>
  <cp:revision>27</cp:revision>
  <dcterms:modified xsi:type="dcterms:W3CDTF">2024-04-05T14:54:05Z</dcterms:modified>
</cp:coreProperties>
</file>